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57" r:id="rId3"/>
    <p:sldId id="269" r:id="rId4"/>
    <p:sldId id="270" r:id="rId5"/>
    <p:sldId id="259" r:id="rId6"/>
    <p:sldId id="260" r:id="rId7"/>
    <p:sldId id="261" r:id="rId8"/>
    <p:sldId id="262" r:id="rId9"/>
    <p:sldId id="263" r:id="rId10"/>
    <p:sldId id="264" r:id="rId11"/>
    <p:sldId id="265" r:id="rId12"/>
    <p:sldId id="266" r:id="rId13"/>
    <p:sldId id="267" r:id="rId14"/>
    <p:sldId id="268" r:id="rId15"/>
    <p:sldId id="271" r:id="rId16"/>
    <p:sldId id="272" r:id="rId17"/>
    <p:sldId id="273" r:id="rId18"/>
    <p:sldId id="274" r:id="rId19"/>
    <p:sldId id="278" r:id="rId20"/>
    <p:sldId id="276" r:id="rId21"/>
    <p:sldId id="277" r:id="rId22"/>
    <p:sldId id="275" r:id="rId23"/>
    <p:sldId id="280"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E6C68"/>
    <a:srgbClr val="FFFFFF"/>
    <a:srgbClr val="640000"/>
    <a:srgbClr val="FDD3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994" autoAdjust="0"/>
    <p:restoredTop sz="94660"/>
  </p:normalViewPr>
  <p:slideViewPr>
    <p:cSldViewPr>
      <p:cViewPr varScale="1">
        <p:scale>
          <a:sx n="81" d="100"/>
          <a:sy n="81" d="100"/>
        </p:scale>
        <p:origin x="146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238743-CE6F-4692-B66D-AE77B6597E18}" type="datetimeFigureOut">
              <a:rPr lang="pt-BR" smtClean="0"/>
              <a:t>11/02/2018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9B3E1-0991-4C3F-8E9F-46B39AEABC2D}" type="slidenum">
              <a:rPr lang="pt-BR" smtClean="0"/>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3BA9B3E1-0991-4C3F-8E9F-46B39AEABC2D}" type="slidenum">
              <a:rPr lang="pt-BR" smtClean="0"/>
              <a:t>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4E10BC80-DF98-4ABF-A04E-20163417F084}" type="datetime1">
              <a:rPr lang="pt-BR" smtClean="0"/>
              <a:t>11/02/2018</a:t>
            </a:fld>
            <a:endParaRPr lang="pt-BR"/>
          </a:p>
        </p:txBody>
      </p:sp>
      <p:sp>
        <p:nvSpPr>
          <p:cNvPr id="5" name="Espaço Reservado para Rodapé 4"/>
          <p:cNvSpPr>
            <a:spLocks noGrp="1"/>
          </p:cNvSpPr>
          <p:nvPr>
            <p:ph type="ftr" sz="quarter" idx="11"/>
          </p:nvPr>
        </p:nvSpPr>
        <p:spPr/>
        <p:txBody>
          <a:bodyPr/>
          <a:lstStyle/>
          <a:p>
            <a:r>
              <a:rPr lang="pt-BR"/>
              <a:t>Iminentes Ressur. 1.2 e Arreb. 1; Bema.</a:t>
            </a:r>
          </a:p>
        </p:txBody>
      </p:sp>
      <p:sp>
        <p:nvSpPr>
          <p:cNvPr id="6" name="Espaço Reservado para Número de Slide 5"/>
          <p:cNvSpPr>
            <a:spLocks noGrp="1"/>
          </p:cNvSpPr>
          <p:nvPr>
            <p:ph type="sldNum" sz="quarter" idx="12"/>
          </p:nvPr>
        </p:nvSpPr>
        <p:spPr/>
        <p:txBody>
          <a:bodyPr/>
          <a:lstStyle/>
          <a:p>
            <a:fld id="{C2E94EA5-79C2-4A05-9B11-5522698CADF3}"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99B3D7E-A59C-4668-BA2A-75757E021B7F}" type="datetime1">
              <a:rPr lang="pt-BR" smtClean="0"/>
              <a:t>11/02/2018</a:t>
            </a:fld>
            <a:endParaRPr lang="pt-BR"/>
          </a:p>
        </p:txBody>
      </p:sp>
      <p:sp>
        <p:nvSpPr>
          <p:cNvPr id="5" name="Espaço Reservado para Rodapé 4"/>
          <p:cNvSpPr>
            <a:spLocks noGrp="1"/>
          </p:cNvSpPr>
          <p:nvPr>
            <p:ph type="ftr" sz="quarter" idx="11"/>
          </p:nvPr>
        </p:nvSpPr>
        <p:spPr/>
        <p:txBody>
          <a:bodyPr/>
          <a:lstStyle/>
          <a:p>
            <a:r>
              <a:rPr lang="pt-BR"/>
              <a:t>Iminentes Ressur. 1.2 e Arreb. 1; Bema.</a:t>
            </a:r>
          </a:p>
        </p:txBody>
      </p:sp>
      <p:sp>
        <p:nvSpPr>
          <p:cNvPr id="6" name="Espaço Reservado para Número de Slide 5"/>
          <p:cNvSpPr>
            <a:spLocks noGrp="1"/>
          </p:cNvSpPr>
          <p:nvPr>
            <p:ph type="sldNum" sz="quarter" idx="12"/>
          </p:nvPr>
        </p:nvSpPr>
        <p:spPr/>
        <p:txBody>
          <a:bodyPr/>
          <a:lstStyle/>
          <a:p>
            <a:fld id="{C2E94EA5-79C2-4A05-9B11-5522698CADF3}"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7DF293F-0D2E-4D5F-B52A-8CBF8C885D6C}" type="datetime1">
              <a:rPr lang="pt-BR" smtClean="0"/>
              <a:t>11/02/2018</a:t>
            </a:fld>
            <a:endParaRPr lang="pt-BR"/>
          </a:p>
        </p:txBody>
      </p:sp>
      <p:sp>
        <p:nvSpPr>
          <p:cNvPr id="5" name="Espaço Reservado para Rodapé 4"/>
          <p:cNvSpPr>
            <a:spLocks noGrp="1"/>
          </p:cNvSpPr>
          <p:nvPr>
            <p:ph type="ftr" sz="quarter" idx="11"/>
          </p:nvPr>
        </p:nvSpPr>
        <p:spPr/>
        <p:txBody>
          <a:bodyPr/>
          <a:lstStyle/>
          <a:p>
            <a:r>
              <a:rPr lang="pt-BR"/>
              <a:t>Iminentes Ressur. 1.2 e Arreb. 1; Bema.</a:t>
            </a:r>
          </a:p>
        </p:txBody>
      </p:sp>
      <p:sp>
        <p:nvSpPr>
          <p:cNvPr id="6" name="Espaço Reservado para Número de Slide 5"/>
          <p:cNvSpPr>
            <a:spLocks noGrp="1"/>
          </p:cNvSpPr>
          <p:nvPr>
            <p:ph type="sldNum" sz="quarter" idx="12"/>
          </p:nvPr>
        </p:nvSpPr>
        <p:spPr/>
        <p:txBody>
          <a:bodyPr/>
          <a:lstStyle/>
          <a:p>
            <a:fld id="{C2E94EA5-79C2-4A05-9B11-5522698CADF3}"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CE618C9A-23D1-4A50-9356-D1D9836A8B48}" type="datetime1">
              <a:rPr lang="pt-BR" smtClean="0"/>
              <a:t>11/02/2018</a:t>
            </a:fld>
            <a:endParaRPr lang="pt-BR"/>
          </a:p>
        </p:txBody>
      </p:sp>
      <p:sp>
        <p:nvSpPr>
          <p:cNvPr id="5" name="Espaço Reservado para Rodapé 4"/>
          <p:cNvSpPr>
            <a:spLocks noGrp="1"/>
          </p:cNvSpPr>
          <p:nvPr>
            <p:ph type="ftr" sz="quarter" idx="11"/>
          </p:nvPr>
        </p:nvSpPr>
        <p:spPr/>
        <p:txBody>
          <a:bodyPr/>
          <a:lstStyle/>
          <a:p>
            <a:r>
              <a:rPr lang="pt-BR"/>
              <a:t>Iminentes Ressur. 1.2 e Arreb. 1; Bema.</a:t>
            </a:r>
          </a:p>
        </p:txBody>
      </p:sp>
      <p:sp>
        <p:nvSpPr>
          <p:cNvPr id="6" name="Espaço Reservado para Número de Slide 5"/>
          <p:cNvSpPr>
            <a:spLocks noGrp="1"/>
          </p:cNvSpPr>
          <p:nvPr>
            <p:ph type="sldNum" sz="quarter" idx="12"/>
          </p:nvPr>
        </p:nvSpPr>
        <p:spPr/>
        <p:txBody>
          <a:bodyPr/>
          <a:lstStyle/>
          <a:p>
            <a:fld id="{C2E94EA5-79C2-4A05-9B11-5522698CADF3}"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26803FCA-C30D-4484-9F6F-5AF1443C1B8F}" type="datetime1">
              <a:rPr lang="pt-BR" smtClean="0"/>
              <a:t>11/02/2018</a:t>
            </a:fld>
            <a:endParaRPr lang="pt-BR"/>
          </a:p>
        </p:txBody>
      </p:sp>
      <p:sp>
        <p:nvSpPr>
          <p:cNvPr id="5" name="Espaço Reservado para Rodapé 4"/>
          <p:cNvSpPr>
            <a:spLocks noGrp="1"/>
          </p:cNvSpPr>
          <p:nvPr>
            <p:ph type="ftr" sz="quarter" idx="11"/>
          </p:nvPr>
        </p:nvSpPr>
        <p:spPr/>
        <p:txBody>
          <a:bodyPr/>
          <a:lstStyle/>
          <a:p>
            <a:r>
              <a:rPr lang="pt-BR"/>
              <a:t>Iminentes Ressur. 1.2 e Arreb. 1; Bema.</a:t>
            </a:r>
          </a:p>
        </p:txBody>
      </p:sp>
      <p:sp>
        <p:nvSpPr>
          <p:cNvPr id="6" name="Espaço Reservado para Número de Slide 5"/>
          <p:cNvSpPr>
            <a:spLocks noGrp="1"/>
          </p:cNvSpPr>
          <p:nvPr>
            <p:ph type="sldNum" sz="quarter" idx="12"/>
          </p:nvPr>
        </p:nvSpPr>
        <p:spPr/>
        <p:txBody>
          <a:bodyPr/>
          <a:lstStyle/>
          <a:p>
            <a:fld id="{C2E94EA5-79C2-4A05-9B11-5522698CADF3}"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FE87775-BC68-4EAA-AA8F-6C08643C00DF}" type="datetime1">
              <a:rPr lang="pt-BR" smtClean="0"/>
              <a:t>11/02/2018</a:t>
            </a:fld>
            <a:endParaRPr lang="pt-BR"/>
          </a:p>
        </p:txBody>
      </p:sp>
      <p:sp>
        <p:nvSpPr>
          <p:cNvPr id="6" name="Espaço Reservado para Rodapé 5"/>
          <p:cNvSpPr>
            <a:spLocks noGrp="1"/>
          </p:cNvSpPr>
          <p:nvPr>
            <p:ph type="ftr" sz="quarter" idx="11"/>
          </p:nvPr>
        </p:nvSpPr>
        <p:spPr/>
        <p:txBody>
          <a:bodyPr/>
          <a:lstStyle/>
          <a:p>
            <a:r>
              <a:rPr lang="pt-BR"/>
              <a:t>Iminentes Ressur. 1.2 e Arreb. 1; Bema.</a:t>
            </a:r>
          </a:p>
        </p:txBody>
      </p:sp>
      <p:sp>
        <p:nvSpPr>
          <p:cNvPr id="7" name="Espaço Reservado para Número de Slide 6"/>
          <p:cNvSpPr>
            <a:spLocks noGrp="1"/>
          </p:cNvSpPr>
          <p:nvPr>
            <p:ph type="sldNum" sz="quarter" idx="12"/>
          </p:nvPr>
        </p:nvSpPr>
        <p:spPr/>
        <p:txBody>
          <a:bodyPr/>
          <a:lstStyle/>
          <a:p>
            <a:fld id="{C2E94EA5-79C2-4A05-9B11-5522698CADF3}"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1D0189E5-4DA3-475C-A6D2-3CC76617C864}" type="datetime1">
              <a:rPr lang="pt-BR" smtClean="0"/>
              <a:t>11/02/2018</a:t>
            </a:fld>
            <a:endParaRPr lang="pt-BR"/>
          </a:p>
        </p:txBody>
      </p:sp>
      <p:sp>
        <p:nvSpPr>
          <p:cNvPr id="8" name="Espaço Reservado para Rodapé 7"/>
          <p:cNvSpPr>
            <a:spLocks noGrp="1"/>
          </p:cNvSpPr>
          <p:nvPr>
            <p:ph type="ftr" sz="quarter" idx="11"/>
          </p:nvPr>
        </p:nvSpPr>
        <p:spPr/>
        <p:txBody>
          <a:bodyPr/>
          <a:lstStyle/>
          <a:p>
            <a:r>
              <a:rPr lang="pt-BR"/>
              <a:t>Iminentes Ressur. 1.2 e Arreb. 1; Bema.</a:t>
            </a:r>
          </a:p>
        </p:txBody>
      </p:sp>
      <p:sp>
        <p:nvSpPr>
          <p:cNvPr id="9" name="Espaço Reservado para Número de Slide 8"/>
          <p:cNvSpPr>
            <a:spLocks noGrp="1"/>
          </p:cNvSpPr>
          <p:nvPr>
            <p:ph type="sldNum" sz="quarter" idx="12"/>
          </p:nvPr>
        </p:nvSpPr>
        <p:spPr/>
        <p:txBody>
          <a:bodyPr/>
          <a:lstStyle/>
          <a:p>
            <a:fld id="{C2E94EA5-79C2-4A05-9B11-5522698CADF3}"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DC2483F1-2D45-40F0-8D36-02F371D86B4C}" type="datetime1">
              <a:rPr lang="pt-BR" smtClean="0"/>
              <a:t>11/02/2018</a:t>
            </a:fld>
            <a:endParaRPr lang="pt-BR"/>
          </a:p>
        </p:txBody>
      </p:sp>
      <p:sp>
        <p:nvSpPr>
          <p:cNvPr id="4" name="Espaço Reservado para Rodapé 3"/>
          <p:cNvSpPr>
            <a:spLocks noGrp="1"/>
          </p:cNvSpPr>
          <p:nvPr>
            <p:ph type="ftr" sz="quarter" idx="11"/>
          </p:nvPr>
        </p:nvSpPr>
        <p:spPr/>
        <p:txBody>
          <a:bodyPr/>
          <a:lstStyle/>
          <a:p>
            <a:r>
              <a:rPr lang="pt-BR"/>
              <a:t>Iminentes Ressur. 1.2 e Arreb. 1; Bema.</a:t>
            </a:r>
          </a:p>
        </p:txBody>
      </p:sp>
      <p:sp>
        <p:nvSpPr>
          <p:cNvPr id="5" name="Espaço Reservado para Número de Slide 4"/>
          <p:cNvSpPr>
            <a:spLocks noGrp="1"/>
          </p:cNvSpPr>
          <p:nvPr>
            <p:ph type="sldNum" sz="quarter" idx="12"/>
          </p:nvPr>
        </p:nvSpPr>
        <p:spPr/>
        <p:txBody>
          <a:bodyPr/>
          <a:lstStyle/>
          <a:p>
            <a:fld id="{C2E94EA5-79C2-4A05-9B11-5522698CADF3}"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D8A1A4C-E047-4D04-9CBE-D5742021D55D}" type="datetime1">
              <a:rPr lang="pt-BR" smtClean="0"/>
              <a:t>11/02/2018</a:t>
            </a:fld>
            <a:endParaRPr lang="pt-BR"/>
          </a:p>
        </p:txBody>
      </p:sp>
      <p:sp>
        <p:nvSpPr>
          <p:cNvPr id="3" name="Espaço Reservado para Rodapé 2"/>
          <p:cNvSpPr>
            <a:spLocks noGrp="1"/>
          </p:cNvSpPr>
          <p:nvPr>
            <p:ph type="ftr" sz="quarter" idx="11"/>
          </p:nvPr>
        </p:nvSpPr>
        <p:spPr/>
        <p:txBody>
          <a:bodyPr/>
          <a:lstStyle/>
          <a:p>
            <a:r>
              <a:rPr lang="pt-BR"/>
              <a:t>Iminentes Ressur. 1.2 e Arreb. 1; Bema.</a:t>
            </a:r>
          </a:p>
        </p:txBody>
      </p:sp>
      <p:sp>
        <p:nvSpPr>
          <p:cNvPr id="4" name="Espaço Reservado para Número de Slide 3"/>
          <p:cNvSpPr>
            <a:spLocks noGrp="1"/>
          </p:cNvSpPr>
          <p:nvPr>
            <p:ph type="sldNum" sz="quarter" idx="12"/>
          </p:nvPr>
        </p:nvSpPr>
        <p:spPr/>
        <p:txBody>
          <a:bodyPr/>
          <a:lstStyle/>
          <a:p>
            <a:fld id="{C2E94EA5-79C2-4A05-9B11-5522698CADF3}"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ECFF82C5-C6DE-4FC9-B019-E289E47FA3E9}" type="datetime1">
              <a:rPr lang="pt-BR" smtClean="0"/>
              <a:t>11/02/2018</a:t>
            </a:fld>
            <a:endParaRPr lang="pt-BR"/>
          </a:p>
        </p:txBody>
      </p:sp>
      <p:sp>
        <p:nvSpPr>
          <p:cNvPr id="6" name="Espaço Reservado para Rodapé 5"/>
          <p:cNvSpPr>
            <a:spLocks noGrp="1"/>
          </p:cNvSpPr>
          <p:nvPr>
            <p:ph type="ftr" sz="quarter" idx="11"/>
          </p:nvPr>
        </p:nvSpPr>
        <p:spPr/>
        <p:txBody>
          <a:bodyPr/>
          <a:lstStyle/>
          <a:p>
            <a:r>
              <a:rPr lang="pt-BR"/>
              <a:t>Iminentes Ressur. 1.2 e Arreb. 1; Bema.</a:t>
            </a:r>
          </a:p>
        </p:txBody>
      </p:sp>
      <p:sp>
        <p:nvSpPr>
          <p:cNvPr id="7" name="Espaço Reservado para Número de Slide 6"/>
          <p:cNvSpPr>
            <a:spLocks noGrp="1"/>
          </p:cNvSpPr>
          <p:nvPr>
            <p:ph type="sldNum" sz="quarter" idx="12"/>
          </p:nvPr>
        </p:nvSpPr>
        <p:spPr/>
        <p:txBody>
          <a:bodyPr/>
          <a:lstStyle/>
          <a:p>
            <a:fld id="{C2E94EA5-79C2-4A05-9B11-5522698CADF3}"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1F187E02-43BC-4AB2-9FD9-6A40B5188908}" type="datetime1">
              <a:rPr lang="pt-BR" smtClean="0"/>
              <a:t>11/02/2018</a:t>
            </a:fld>
            <a:endParaRPr lang="pt-BR"/>
          </a:p>
        </p:txBody>
      </p:sp>
      <p:sp>
        <p:nvSpPr>
          <p:cNvPr id="6" name="Espaço Reservado para Rodapé 5"/>
          <p:cNvSpPr>
            <a:spLocks noGrp="1"/>
          </p:cNvSpPr>
          <p:nvPr>
            <p:ph type="ftr" sz="quarter" idx="11"/>
          </p:nvPr>
        </p:nvSpPr>
        <p:spPr/>
        <p:txBody>
          <a:bodyPr/>
          <a:lstStyle/>
          <a:p>
            <a:r>
              <a:rPr lang="pt-BR"/>
              <a:t>Iminentes Ressur. 1.2 e Arreb. 1; Bema.</a:t>
            </a:r>
          </a:p>
        </p:txBody>
      </p:sp>
      <p:sp>
        <p:nvSpPr>
          <p:cNvPr id="7" name="Espaço Reservado para Número de Slide 6"/>
          <p:cNvSpPr>
            <a:spLocks noGrp="1"/>
          </p:cNvSpPr>
          <p:nvPr>
            <p:ph type="sldNum" sz="quarter" idx="12"/>
          </p:nvPr>
        </p:nvSpPr>
        <p:spPr/>
        <p:txBody>
          <a:bodyPr/>
          <a:lstStyle/>
          <a:p>
            <a:fld id="{C2E94EA5-79C2-4A05-9B11-5522698CADF3}"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A17985-523B-42B1-A20B-E2DCC357BC01}" type="datetime1">
              <a:rPr lang="pt-BR" smtClean="0"/>
              <a:t>11/02/2018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a:t>Iminentes Ressur. 1.2 e Arreb. 1; Bema.</a:t>
            </a: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E94EA5-79C2-4A05-9B11-5522698CADF3}" type="slidenum">
              <a:rPr lang="pt-BR" smtClean="0"/>
              <a:t>‹nº›</a:t>
            </a:fld>
            <a:endParaRPr lang="pt-B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olascriptura-tt.org/EscatologiaEDispensacoes/MuitosPretribulacionistasAntesDarby.AteMesmoEm373dC-Helio.htm" TargetMode="External"/><Relationship Id="rId2" Type="http://schemas.openxmlformats.org/officeDocument/2006/relationships/hyperlink" Target="http://solascriptura-tt.org/EscatologiaEDispensacoes/ArrebatamentoPreTribulacional-DCloud.htm" TargetMode="External"/><Relationship Id="rId1" Type="http://schemas.openxmlformats.org/officeDocument/2006/relationships/slideLayout" Target="../slideLayouts/slideLayout7.xml"/><Relationship Id="rId4" Type="http://schemas.openxmlformats.org/officeDocument/2006/relationships/hyperlink" Target="http://solascriptura-tt.org/EscatologiaEDispensacoes/EscatologiaComVersos-CursoHelio.ht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39641"/>
            <a:ext cx="9144000" cy="5189559"/>
          </a:xfrm>
        </p:spPr>
        <p:txBody>
          <a:bodyPr>
            <a:normAutofit fontScale="90000"/>
          </a:bodyPr>
          <a:lstStyle/>
          <a:p>
            <a:r>
              <a:rPr lang="pt-BR" sz="5600" u="sng" dirty="0">
                <a:solidFill>
                  <a:srgbClr val="FFFF99"/>
                </a:solidFill>
                <a:latin typeface="Arial Black" pitchFamily="34" charset="0"/>
              </a:rPr>
              <a:t>Iminentes 2ª </a:t>
            </a:r>
            <a:r>
              <a:rPr lang="pt-BR" sz="5600" u="sng" dirty="0" err="1">
                <a:solidFill>
                  <a:srgbClr val="FFFF99"/>
                </a:solidFill>
                <a:latin typeface="Arial Black" pitchFamily="34" charset="0"/>
              </a:rPr>
              <a:t>Ressusseição</a:t>
            </a:r>
            <a:r>
              <a:rPr lang="pt-BR" sz="5600" u="sng" dirty="0">
                <a:solidFill>
                  <a:srgbClr val="FFFF99"/>
                </a:solidFill>
                <a:latin typeface="Arial Black" pitchFamily="34" charset="0"/>
              </a:rPr>
              <a:t> Tipo 1 E Arrebatamento Dos Crentes De Entre As Igrejas. Julgamento Para Premiações Por Cristo </a:t>
            </a:r>
            <a:br>
              <a:rPr lang="pt-BR" dirty="0"/>
            </a:br>
            <a:endParaRPr lang="pt-BR" dirty="0"/>
          </a:p>
        </p:txBody>
      </p:sp>
      <p:sp>
        <p:nvSpPr>
          <p:cNvPr id="3" name="Subtítulo 2"/>
          <p:cNvSpPr>
            <a:spLocks noGrp="1"/>
          </p:cNvSpPr>
          <p:nvPr>
            <p:ph type="subTitle" idx="1"/>
          </p:nvPr>
        </p:nvSpPr>
        <p:spPr>
          <a:xfrm>
            <a:off x="1428728" y="5429264"/>
            <a:ext cx="6400800" cy="823906"/>
          </a:xfrm>
        </p:spPr>
        <p:txBody>
          <a:bodyPr/>
          <a:lstStyle/>
          <a:p>
            <a:r>
              <a:rPr lang="pt-BR" dirty="0"/>
              <a:t>Hélio </a:t>
            </a:r>
            <a:r>
              <a:rPr lang="pt-BR" dirty="0">
                <a:solidFill>
                  <a:srgbClr val="FFFFFF"/>
                </a:solidFill>
              </a:rPr>
              <a:t>de</a:t>
            </a:r>
            <a:r>
              <a:rPr lang="pt-BR" dirty="0"/>
              <a:t> Menezes Silva, 2011</a:t>
            </a:r>
          </a:p>
        </p:txBody>
      </p:sp>
      <p:sp>
        <p:nvSpPr>
          <p:cNvPr id="6" name="Espaço Reservado para Número de Slide 5"/>
          <p:cNvSpPr>
            <a:spLocks noGrp="1"/>
          </p:cNvSpPr>
          <p:nvPr>
            <p:ph type="sldNum" sz="quarter" idx="12"/>
          </p:nvPr>
        </p:nvSpPr>
        <p:spPr/>
        <p:txBody>
          <a:bodyPr/>
          <a:lstStyle/>
          <a:p>
            <a:fld id="{C2E94EA5-79C2-4A05-9B11-5522698CADF3}" type="slidenum">
              <a:rPr lang="pt-BR" smtClean="0"/>
              <a:t>1</a:t>
            </a:fld>
            <a:endParaRPr lang="pt-BR"/>
          </a:p>
        </p:txBody>
      </p:sp>
      <p:sp>
        <p:nvSpPr>
          <p:cNvPr id="7" name="Espaço Reservado para Rodapé 6"/>
          <p:cNvSpPr>
            <a:spLocks noGrp="1"/>
          </p:cNvSpPr>
          <p:nvPr>
            <p:ph type="ftr" sz="quarter" idx="11"/>
          </p:nvPr>
        </p:nvSpPr>
        <p:spPr>
          <a:xfrm>
            <a:off x="214282" y="6356350"/>
            <a:ext cx="8215370" cy="462009"/>
          </a:xfrm>
        </p:spPr>
        <p:txBody>
          <a:bodyPr/>
          <a:lstStyle/>
          <a:p>
            <a:r>
              <a:rPr lang="pt-BR" dirty="0"/>
              <a:t>Iminentes </a:t>
            </a:r>
            <a:r>
              <a:rPr lang="pt-BR" dirty="0" err="1"/>
              <a:t>Ressur</a:t>
            </a:r>
            <a:r>
              <a:rPr lang="pt-BR" dirty="0"/>
              <a:t>. 1.2 e </a:t>
            </a:r>
            <a:r>
              <a:rPr lang="pt-BR" dirty="0" err="1"/>
              <a:t>Arreb</a:t>
            </a:r>
            <a:r>
              <a:rPr lang="pt-BR" dirty="0"/>
              <a:t>. 1; Bema.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10</a:t>
            </a:fld>
            <a:endParaRPr lang="pt-BR"/>
          </a:p>
        </p:txBody>
      </p:sp>
      <p:sp>
        <p:nvSpPr>
          <p:cNvPr id="4" name="Retângulo 3"/>
          <p:cNvSpPr/>
          <p:nvPr/>
        </p:nvSpPr>
        <p:spPr>
          <a:xfrm>
            <a:off x="285720" y="214290"/>
            <a:ext cx="8643998" cy="6401753"/>
          </a:xfrm>
          <a:prstGeom prst="rect">
            <a:avLst/>
          </a:prstGeom>
        </p:spPr>
        <p:txBody>
          <a:bodyPr wrap="square">
            <a:spAutoFit/>
          </a:bodyPr>
          <a:lstStyle/>
          <a:p>
            <a:r>
              <a:rPr lang="pt-BR" sz="3600" b="1" u="sng" dirty="0">
                <a:solidFill>
                  <a:srgbClr val="FFFF00"/>
                </a:solidFill>
              </a:rPr>
              <a:t>1) O 2 º Grupo do 1º</a:t>
            </a:r>
            <a:r>
              <a:rPr lang="pt-BR" sz="3600" baseline="-25000" dirty="0">
                <a:solidFill>
                  <a:srgbClr val="FFFF00"/>
                </a:solidFill>
              </a:rPr>
              <a:t> tipo de </a:t>
            </a:r>
            <a:r>
              <a:rPr lang="pt-BR" sz="3600" b="1" u="sng" dirty="0">
                <a:solidFill>
                  <a:srgbClr val="FFFF00"/>
                </a:solidFill>
              </a:rPr>
              <a:t>RESSURREIÇÃO</a:t>
            </a:r>
            <a:r>
              <a:rPr lang="pt-BR" sz="3600" b="1" dirty="0">
                <a:solidFill>
                  <a:srgbClr val="FFFF00"/>
                </a:solidFill>
              </a:rPr>
              <a:t> </a:t>
            </a:r>
            <a:r>
              <a:rPr lang="pt-BR" sz="3600" dirty="0"/>
              <a:t>(a primeira ressurreição, o primeiro tipo de ressurreição, aquela para a vida)</a:t>
            </a:r>
            <a:r>
              <a:rPr lang="pt-BR" sz="3600" b="1" dirty="0"/>
              <a:t>, </a:t>
            </a:r>
            <a:r>
              <a:rPr lang="pt-BR" sz="3600" dirty="0"/>
              <a:t>ressurreição</a:t>
            </a:r>
            <a:r>
              <a:rPr lang="pt-BR" sz="3600" b="1" dirty="0"/>
              <a:t> </a:t>
            </a:r>
            <a:r>
              <a:rPr lang="pt-BR" sz="3600" b="1" u="sng" dirty="0"/>
              <a:t>só dos que</a:t>
            </a:r>
            <a:r>
              <a:rPr lang="pt-BR" sz="3600" b="1" dirty="0"/>
              <a:t> </a:t>
            </a:r>
            <a:r>
              <a:rPr lang="pt-BR" sz="3600" dirty="0"/>
              <a:t>(real, biblicamente)</a:t>
            </a:r>
            <a:r>
              <a:rPr lang="pt-BR" sz="3600" b="1" dirty="0"/>
              <a:t> </a:t>
            </a:r>
            <a:r>
              <a:rPr lang="pt-BR" sz="3600" b="1" u="sng" dirty="0"/>
              <a:t>creram</a:t>
            </a:r>
            <a:r>
              <a:rPr lang="pt-BR" sz="3600" b="1" dirty="0"/>
              <a:t> </a:t>
            </a:r>
            <a:r>
              <a:rPr lang="pt-BR" sz="3600" dirty="0"/>
              <a:t>(no Cristo real, da Bíblia) </a:t>
            </a:r>
            <a:r>
              <a:rPr lang="pt-BR" sz="3600" b="1" u="sng" dirty="0"/>
              <a:t>e</a:t>
            </a:r>
            <a:r>
              <a:rPr lang="pt-BR" sz="3600" b="1" dirty="0"/>
              <a:t> </a:t>
            </a:r>
            <a:r>
              <a:rPr lang="pt-BR" sz="3600" dirty="0"/>
              <a:t>(realmente) </a:t>
            </a:r>
            <a:r>
              <a:rPr lang="pt-BR" sz="3600" b="1" u="sng" dirty="0"/>
              <a:t>foram salvos dentro da dispensação das igrejas locais</a:t>
            </a:r>
            <a:r>
              <a:rPr lang="pt-BR" sz="3600" dirty="0"/>
              <a:t> Jo 11:25-26; </a:t>
            </a:r>
            <a:r>
              <a:rPr lang="pt-BR" sz="3600" u="sng" dirty="0">
                <a:solidFill>
                  <a:srgbClr val="FFFF00"/>
                </a:solidFill>
              </a:rPr>
              <a:t>1Ts 4:16-17</a:t>
            </a:r>
            <a:r>
              <a:rPr lang="pt-BR" sz="3600" dirty="0"/>
              <a:t>; 1Co 15:50-53; 1Jo 3:2 </a:t>
            </a:r>
            <a:br>
              <a:rPr lang="pt-BR" sz="3600" dirty="0"/>
            </a:br>
            <a:br>
              <a:rPr lang="pt-BR" sz="3200" dirty="0"/>
            </a:br>
            <a:r>
              <a:rPr lang="pt-BR" sz="2400" dirty="0"/>
              <a:t>(Note: O </a:t>
            </a:r>
            <a:r>
              <a:rPr lang="pt-BR" sz="2400" b="1" u="sng" dirty="0"/>
              <a:t>1º</a:t>
            </a:r>
            <a:r>
              <a:rPr lang="pt-BR" sz="2400" dirty="0"/>
              <a:t> grupo do 1º</a:t>
            </a:r>
            <a:r>
              <a:rPr lang="pt-BR" sz="2400" baseline="-25000" dirty="0"/>
              <a:t> tipo de </a:t>
            </a:r>
            <a:r>
              <a:rPr lang="pt-BR" sz="2400" dirty="0"/>
              <a:t>ressurreição foi constituído apenas por Jesus, que é o primeiro fruto deste 1º</a:t>
            </a:r>
            <a:r>
              <a:rPr lang="pt-BR" sz="2400" baseline="-25000" dirty="0"/>
              <a:t> tipo de </a:t>
            </a:r>
            <a:r>
              <a:rPr lang="pt-BR" sz="2400" dirty="0"/>
              <a:t>ressurreição, as suas primícias, o primeiro a receber corpo glorificado 1Co 15:20,23)</a:t>
            </a:r>
            <a:br>
              <a:rPr lang="pt-BR" sz="1600" dirty="0"/>
            </a:b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11</a:t>
            </a:fld>
            <a:endParaRPr lang="pt-BR"/>
          </a:p>
        </p:txBody>
      </p:sp>
      <p:sp>
        <p:nvSpPr>
          <p:cNvPr id="4" name="Retângulo 3"/>
          <p:cNvSpPr/>
          <p:nvPr/>
        </p:nvSpPr>
        <p:spPr>
          <a:xfrm>
            <a:off x="0" y="0"/>
            <a:ext cx="9144000" cy="6247864"/>
          </a:xfrm>
          <a:prstGeom prst="rect">
            <a:avLst/>
          </a:prstGeom>
        </p:spPr>
        <p:txBody>
          <a:bodyPr wrap="square">
            <a:spAutoFit/>
          </a:bodyPr>
          <a:lstStyle/>
          <a:p>
            <a:r>
              <a:rPr lang="pt-BR" sz="3200" dirty="0"/>
              <a:t>   </a:t>
            </a:r>
            <a:r>
              <a:rPr lang="pt-BR" sz="3200" dirty="0">
                <a:solidFill>
                  <a:schemeClr val="bg2">
                    <a:lumMod val="60000"/>
                    <a:lumOff val="40000"/>
                  </a:schemeClr>
                </a:solidFill>
              </a:rPr>
              <a:t>“</a:t>
            </a:r>
            <a:r>
              <a:rPr lang="pt-BR" sz="2000" dirty="0">
                <a:solidFill>
                  <a:schemeClr val="bg2">
                    <a:lumMod val="60000"/>
                    <a:lumOff val="40000"/>
                  </a:schemeClr>
                </a:solidFill>
              </a:rPr>
              <a:t>25 Disse-lhe Jesus: Eu sou a ressurreição e a vida; </a:t>
            </a:r>
            <a:r>
              <a:rPr lang="pt-BR" sz="3200" b="1" dirty="0">
                <a:solidFill>
                  <a:schemeClr val="bg2">
                    <a:lumMod val="60000"/>
                    <a:lumOff val="40000"/>
                  </a:schemeClr>
                </a:solidFill>
              </a:rPr>
              <a:t>quem crê em mim, ainda que esteja morto, viverá; 26 E todo aquele que vive, e crê em mim, nunca morrerá</a:t>
            </a:r>
            <a:r>
              <a:rPr lang="pt-BR" sz="3200" dirty="0">
                <a:solidFill>
                  <a:schemeClr val="bg2">
                    <a:lumMod val="60000"/>
                    <a:lumOff val="40000"/>
                  </a:schemeClr>
                </a:solidFill>
              </a:rPr>
              <a:t>. </a:t>
            </a:r>
            <a:r>
              <a:rPr lang="pt-BR" sz="2000" dirty="0">
                <a:solidFill>
                  <a:schemeClr val="bg2">
                    <a:lumMod val="60000"/>
                    <a:lumOff val="40000"/>
                  </a:schemeClr>
                </a:solidFill>
              </a:rPr>
              <a:t>Crês tu isto?</a:t>
            </a:r>
            <a:r>
              <a:rPr lang="pt-BR" sz="3200" dirty="0">
                <a:solidFill>
                  <a:schemeClr val="bg2">
                    <a:lumMod val="60000"/>
                    <a:lumOff val="40000"/>
                  </a:schemeClr>
                </a:solidFill>
              </a:rPr>
              <a:t>” (Jo 11:25-26)</a:t>
            </a:r>
            <a:br>
              <a:rPr lang="pt-BR" sz="3200" dirty="0">
                <a:solidFill>
                  <a:schemeClr val="bg2">
                    <a:lumMod val="60000"/>
                    <a:lumOff val="40000"/>
                  </a:schemeClr>
                </a:solidFill>
              </a:rPr>
            </a:br>
            <a:r>
              <a:rPr lang="pt-BR" sz="3200" dirty="0">
                <a:solidFill>
                  <a:schemeClr val="bg2">
                    <a:lumMod val="60000"/>
                    <a:lumOff val="40000"/>
                  </a:schemeClr>
                </a:solidFill>
              </a:rPr>
              <a:t>   “</a:t>
            </a:r>
            <a:r>
              <a:rPr lang="pt-BR" sz="2000" dirty="0">
                <a:solidFill>
                  <a:schemeClr val="bg2">
                    <a:lumMod val="60000"/>
                    <a:lumOff val="40000"/>
                  </a:schemeClr>
                </a:solidFill>
              </a:rPr>
              <a:t>16 Porque </a:t>
            </a:r>
            <a:r>
              <a:rPr lang="pt-BR" sz="3200" b="1" dirty="0">
                <a:solidFill>
                  <a:schemeClr val="bg2">
                    <a:lumMod val="60000"/>
                    <a:lumOff val="40000"/>
                  </a:schemeClr>
                </a:solidFill>
              </a:rPr>
              <a:t>o mesmo Senhor descerá do céu com alarido, e com voz de arcanjo, e com a trombeta de Deus; e </a:t>
            </a:r>
            <a:r>
              <a:rPr lang="pt-BR" sz="4000" b="1" dirty="0">
                <a:solidFill>
                  <a:schemeClr val="bg2">
                    <a:lumMod val="60000"/>
                    <a:lumOff val="40000"/>
                  </a:schemeClr>
                </a:solidFill>
              </a:rPr>
              <a:t>os que morreram </a:t>
            </a:r>
            <a:r>
              <a:rPr lang="pt-BR" sz="4000" b="1" u="sng" dirty="0">
                <a:solidFill>
                  <a:schemeClr val="bg2">
                    <a:lumMod val="60000"/>
                    <a:lumOff val="40000"/>
                  </a:schemeClr>
                </a:solidFill>
              </a:rPr>
              <a:t>EM  Cristo</a:t>
            </a:r>
            <a:r>
              <a:rPr lang="pt-BR" sz="4000" b="1" dirty="0">
                <a:solidFill>
                  <a:schemeClr val="bg2">
                    <a:lumMod val="60000"/>
                    <a:lumOff val="40000"/>
                  </a:schemeClr>
                </a:solidFill>
              </a:rPr>
              <a:t> ressuscitarão primeiro</a:t>
            </a:r>
            <a:r>
              <a:rPr lang="pt-BR" sz="3200" b="1" dirty="0">
                <a:solidFill>
                  <a:schemeClr val="bg2">
                    <a:lumMod val="60000"/>
                    <a:lumOff val="40000"/>
                  </a:schemeClr>
                </a:solidFill>
              </a:rPr>
              <a:t>. 17 Depois nós, os que ficarmos vivos, seremos </a:t>
            </a:r>
            <a:r>
              <a:rPr lang="pt-BR" sz="3200" b="1" u="sng" dirty="0">
                <a:solidFill>
                  <a:schemeClr val="bg2">
                    <a:lumMod val="60000"/>
                    <a:lumOff val="40000"/>
                  </a:schemeClr>
                </a:solidFill>
              </a:rPr>
              <a:t>arrebatados juntamente com eles</a:t>
            </a:r>
            <a:r>
              <a:rPr lang="pt-BR" sz="3200" b="1" dirty="0">
                <a:solidFill>
                  <a:schemeClr val="bg2">
                    <a:lumMod val="60000"/>
                    <a:lumOff val="40000"/>
                  </a:schemeClr>
                </a:solidFill>
              </a:rPr>
              <a:t> nas nuvens, a encontrar o Senhor </a:t>
            </a:r>
            <a:r>
              <a:rPr lang="pt-BR" sz="3200" b="1" u="sng" dirty="0">
                <a:solidFill>
                  <a:schemeClr val="bg2">
                    <a:lumMod val="60000"/>
                    <a:lumOff val="40000"/>
                  </a:schemeClr>
                </a:solidFill>
              </a:rPr>
              <a:t>nos ares</a:t>
            </a:r>
            <a:r>
              <a:rPr lang="pt-BR" sz="3200" b="1" dirty="0">
                <a:solidFill>
                  <a:schemeClr val="bg2">
                    <a:lumMod val="60000"/>
                    <a:lumOff val="40000"/>
                  </a:schemeClr>
                </a:solidFill>
              </a:rPr>
              <a:t>, e assim estaremos sempre com o Senhor.</a:t>
            </a:r>
            <a:r>
              <a:rPr lang="pt-BR" sz="3200" dirty="0">
                <a:solidFill>
                  <a:schemeClr val="bg2">
                    <a:lumMod val="60000"/>
                    <a:lumOff val="40000"/>
                  </a:schemeClr>
                </a:solidFill>
              </a:rPr>
              <a:t>” (1Ts 4:16-17)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12</a:t>
            </a:fld>
            <a:endParaRPr lang="pt-BR"/>
          </a:p>
        </p:txBody>
      </p:sp>
      <p:sp>
        <p:nvSpPr>
          <p:cNvPr id="4" name="Retângulo 3"/>
          <p:cNvSpPr/>
          <p:nvPr/>
        </p:nvSpPr>
        <p:spPr>
          <a:xfrm>
            <a:off x="0" y="1"/>
            <a:ext cx="9144000" cy="5509200"/>
          </a:xfrm>
          <a:prstGeom prst="rect">
            <a:avLst/>
          </a:prstGeom>
        </p:spPr>
        <p:txBody>
          <a:bodyPr wrap="square">
            <a:spAutoFit/>
          </a:bodyPr>
          <a:lstStyle/>
          <a:p>
            <a:r>
              <a:rPr lang="pt-BR" sz="3200" dirty="0">
                <a:solidFill>
                  <a:schemeClr val="bg2">
                    <a:lumMod val="40000"/>
                    <a:lumOff val="60000"/>
                  </a:schemeClr>
                </a:solidFill>
              </a:rPr>
              <a:t>   “</a:t>
            </a:r>
            <a:r>
              <a:rPr lang="pt-BR" sz="2000" dirty="0">
                <a:solidFill>
                  <a:schemeClr val="bg2">
                    <a:lumMod val="40000"/>
                    <a:lumOff val="60000"/>
                  </a:schemeClr>
                </a:solidFill>
              </a:rPr>
              <a:t>50 E agora digo isto, irmãos: que </a:t>
            </a:r>
            <a:r>
              <a:rPr lang="pt-BR" sz="3200" b="1" dirty="0">
                <a:solidFill>
                  <a:schemeClr val="bg2">
                    <a:lumMod val="40000"/>
                    <a:lumOff val="60000"/>
                  </a:schemeClr>
                </a:solidFill>
              </a:rPr>
              <a:t>a carne e o sangue não podem herdar o reino de Deus, nem a corrupção herdar a incorrupção</a:t>
            </a:r>
            <a:r>
              <a:rPr lang="pt-BR" sz="3200" dirty="0">
                <a:solidFill>
                  <a:schemeClr val="bg2">
                    <a:lumMod val="40000"/>
                    <a:lumOff val="60000"/>
                  </a:schemeClr>
                </a:solidFill>
              </a:rPr>
              <a:t>. </a:t>
            </a:r>
            <a:r>
              <a:rPr lang="pt-BR" sz="2000" dirty="0">
                <a:solidFill>
                  <a:schemeClr val="bg2">
                    <a:lumMod val="40000"/>
                    <a:lumOff val="60000"/>
                  </a:schemeClr>
                </a:solidFill>
              </a:rPr>
              <a:t>51 ¶ Eis aqui vos digo um mistério: </a:t>
            </a:r>
            <a:r>
              <a:rPr lang="pt-BR" sz="3200" b="1" dirty="0">
                <a:solidFill>
                  <a:schemeClr val="bg2">
                    <a:lumMod val="40000"/>
                    <a:lumOff val="60000"/>
                  </a:schemeClr>
                </a:solidFill>
              </a:rPr>
              <a:t>Na verdade, nem todos dormiremos, mas todos seremos transformados; 52 Num momento, num abrir e fechar de olhos, ante a última trombeta</a:t>
            </a:r>
            <a:r>
              <a:rPr lang="pt-BR" sz="3200" dirty="0">
                <a:solidFill>
                  <a:schemeClr val="bg2">
                    <a:lumMod val="40000"/>
                    <a:lumOff val="60000"/>
                  </a:schemeClr>
                </a:solidFill>
              </a:rPr>
              <a:t>; </a:t>
            </a:r>
            <a:r>
              <a:rPr lang="pt-BR" sz="2000" dirty="0">
                <a:solidFill>
                  <a:schemeClr val="bg2">
                    <a:lumMod val="40000"/>
                    <a:lumOff val="60000"/>
                  </a:schemeClr>
                </a:solidFill>
              </a:rPr>
              <a:t>porque a trombeta soará, e </a:t>
            </a:r>
            <a:r>
              <a:rPr lang="pt-BR" sz="3200" b="1" u="sng" dirty="0">
                <a:solidFill>
                  <a:schemeClr val="bg2">
                    <a:lumMod val="40000"/>
                    <a:lumOff val="60000"/>
                  </a:schemeClr>
                </a:solidFill>
              </a:rPr>
              <a:t>os mortos ressuscitarão incorruptíveis</a:t>
            </a:r>
            <a:r>
              <a:rPr lang="pt-BR" sz="3200" b="1" dirty="0">
                <a:solidFill>
                  <a:schemeClr val="bg2">
                    <a:lumMod val="40000"/>
                    <a:lumOff val="60000"/>
                  </a:schemeClr>
                </a:solidFill>
              </a:rPr>
              <a:t>, e nós seremos transformados. 53 Porque convém que isto que é corruptível se revista da incorruptibilidade, e que isto que é mortal se revista da imortalidade</a:t>
            </a:r>
            <a:r>
              <a:rPr lang="pt-BR" sz="3200" dirty="0">
                <a:solidFill>
                  <a:schemeClr val="bg2">
                    <a:lumMod val="40000"/>
                    <a:lumOff val="60000"/>
                  </a:schemeClr>
                </a:solidFill>
              </a:rPr>
              <a:t>.” (1Co 15:50-53)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13</a:t>
            </a:fld>
            <a:endParaRPr lang="pt-BR"/>
          </a:p>
        </p:txBody>
      </p:sp>
      <p:sp>
        <p:nvSpPr>
          <p:cNvPr id="4" name="Retângulo 3"/>
          <p:cNvSpPr/>
          <p:nvPr/>
        </p:nvSpPr>
        <p:spPr>
          <a:xfrm>
            <a:off x="0" y="0"/>
            <a:ext cx="9144000" cy="6309420"/>
          </a:xfrm>
          <a:prstGeom prst="rect">
            <a:avLst/>
          </a:prstGeom>
        </p:spPr>
        <p:txBody>
          <a:bodyPr wrap="square">
            <a:spAutoFit/>
          </a:bodyPr>
          <a:lstStyle/>
          <a:p>
            <a:r>
              <a:rPr lang="pt-BR" sz="3600" dirty="0"/>
              <a:t>   </a:t>
            </a:r>
            <a:r>
              <a:rPr lang="pt-BR" sz="3600" dirty="0">
                <a:solidFill>
                  <a:schemeClr val="bg2">
                    <a:lumMod val="60000"/>
                    <a:lumOff val="40000"/>
                  </a:schemeClr>
                </a:solidFill>
              </a:rPr>
              <a:t>“</a:t>
            </a:r>
            <a:r>
              <a:rPr lang="pt-BR" sz="2400" dirty="0">
                <a:solidFill>
                  <a:schemeClr val="bg2">
                    <a:lumMod val="60000"/>
                    <a:lumOff val="40000"/>
                  </a:schemeClr>
                </a:solidFill>
              </a:rPr>
              <a:t>Amados, agora somos filhos de Deus, e </a:t>
            </a:r>
            <a:r>
              <a:rPr lang="pt-BR" sz="3600" b="1" dirty="0">
                <a:solidFill>
                  <a:schemeClr val="bg2">
                    <a:lumMod val="60000"/>
                    <a:lumOff val="40000"/>
                  </a:schemeClr>
                </a:solidFill>
              </a:rPr>
              <a:t>ainda não é manifestado o que havemos de ser</a:t>
            </a:r>
            <a:r>
              <a:rPr lang="pt-BR" sz="3600" dirty="0">
                <a:solidFill>
                  <a:schemeClr val="bg2">
                    <a:lumMod val="60000"/>
                    <a:lumOff val="40000"/>
                  </a:schemeClr>
                </a:solidFill>
              </a:rPr>
              <a:t>. Mas sabemos que, </a:t>
            </a:r>
            <a:r>
              <a:rPr lang="pt-BR" sz="3600" b="1" dirty="0">
                <a:solidFill>
                  <a:schemeClr val="bg2">
                    <a:lumMod val="60000"/>
                    <a:lumOff val="40000"/>
                  </a:schemeClr>
                </a:solidFill>
              </a:rPr>
              <a:t>quando ele se manifestar, seremos semelhantes a ele</a:t>
            </a:r>
            <a:r>
              <a:rPr lang="pt-BR" sz="3600" dirty="0">
                <a:solidFill>
                  <a:schemeClr val="bg2">
                    <a:lumMod val="60000"/>
                    <a:lumOff val="40000"/>
                  </a:schemeClr>
                </a:solidFill>
              </a:rPr>
              <a:t>; </a:t>
            </a:r>
            <a:r>
              <a:rPr lang="pt-BR" sz="2400" dirty="0">
                <a:solidFill>
                  <a:schemeClr val="bg2">
                    <a:lumMod val="60000"/>
                    <a:lumOff val="40000"/>
                  </a:schemeClr>
                </a:solidFill>
              </a:rPr>
              <a:t>porque assim como é o veremos</a:t>
            </a:r>
            <a:r>
              <a:rPr lang="pt-BR" sz="2800" dirty="0">
                <a:solidFill>
                  <a:schemeClr val="bg2">
                    <a:lumMod val="60000"/>
                    <a:lumOff val="40000"/>
                  </a:schemeClr>
                </a:solidFill>
              </a:rPr>
              <a:t>.” (1Jo 3:2)</a:t>
            </a:r>
            <a:br>
              <a:rPr lang="pt-BR" sz="3600" dirty="0">
                <a:solidFill>
                  <a:schemeClr val="bg2">
                    <a:lumMod val="60000"/>
                    <a:lumOff val="40000"/>
                  </a:schemeClr>
                </a:solidFill>
              </a:rPr>
            </a:br>
            <a:r>
              <a:rPr lang="pt-BR" sz="3600" dirty="0">
                <a:solidFill>
                  <a:schemeClr val="bg2">
                    <a:lumMod val="60000"/>
                    <a:lumOff val="40000"/>
                  </a:schemeClr>
                </a:solidFill>
              </a:rPr>
              <a:t>   “20 ¶ Mas de fato </a:t>
            </a:r>
            <a:r>
              <a:rPr lang="pt-BR" sz="3600" b="1" dirty="0">
                <a:solidFill>
                  <a:schemeClr val="bg2">
                    <a:lumMod val="60000"/>
                    <a:lumOff val="40000"/>
                  </a:schemeClr>
                </a:solidFill>
              </a:rPr>
              <a:t>Cristo ressuscitou dentre os mortos, e foi feito as primícias dos que dormem</a:t>
            </a:r>
            <a:r>
              <a:rPr lang="pt-BR" sz="3600" dirty="0">
                <a:solidFill>
                  <a:schemeClr val="bg2">
                    <a:lumMod val="60000"/>
                    <a:lumOff val="40000"/>
                  </a:schemeClr>
                </a:solidFill>
              </a:rPr>
              <a:t>. ... 23 Mas </a:t>
            </a:r>
            <a:r>
              <a:rPr lang="pt-BR" sz="3600" b="1" dirty="0">
                <a:solidFill>
                  <a:schemeClr val="bg2">
                    <a:lumMod val="60000"/>
                    <a:lumOff val="40000"/>
                  </a:schemeClr>
                </a:solidFill>
              </a:rPr>
              <a:t>cada um por sua ordem: Cristo as primícias, depois os que são de Cristo, na sua vinda</a:t>
            </a:r>
            <a:r>
              <a:rPr lang="pt-BR" sz="3600" dirty="0">
                <a:solidFill>
                  <a:schemeClr val="bg2">
                    <a:lumMod val="60000"/>
                    <a:lumOff val="40000"/>
                  </a:schemeClr>
                </a:solidFill>
              </a:rPr>
              <a:t>. </a:t>
            </a:r>
            <a:r>
              <a:rPr lang="pt-BR" sz="2400" dirty="0">
                <a:solidFill>
                  <a:schemeClr val="bg2">
                    <a:lumMod val="60000"/>
                    <a:lumOff val="40000"/>
                  </a:schemeClr>
                </a:solidFill>
              </a:rPr>
              <a:t>Depois virá o fim, quando tiver entregado o reino a Deus, ao Pai, e quando houver aniquilado todo o império, e toda a potestade e força</a:t>
            </a:r>
            <a:r>
              <a:rPr lang="pt-BR" sz="2800" dirty="0">
                <a:solidFill>
                  <a:schemeClr val="bg2">
                    <a:lumMod val="60000"/>
                    <a:lumOff val="40000"/>
                  </a:schemeClr>
                </a:solidFill>
              </a:rPr>
              <a:t>.” (1 Coríntios 15:20,23 ACF)</a:t>
            </a:r>
            <a:endParaRPr lang="pt-BR" sz="3600" dirty="0">
              <a:solidFill>
                <a:schemeClr val="bg2">
                  <a:lumMod val="60000"/>
                  <a:lumOff val="4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14</a:t>
            </a:fld>
            <a:endParaRPr lang="pt-BR"/>
          </a:p>
        </p:txBody>
      </p:sp>
      <p:sp>
        <p:nvSpPr>
          <p:cNvPr id="4" name="Retângulo 3"/>
          <p:cNvSpPr/>
          <p:nvPr/>
        </p:nvSpPr>
        <p:spPr>
          <a:xfrm>
            <a:off x="0" y="0"/>
            <a:ext cx="9144000" cy="2400657"/>
          </a:xfrm>
          <a:prstGeom prst="rect">
            <a:avLst/>
          </a:prstGeom>
        </p:spPr>
        <p:txBody>
          <a:bodyPr wrap="square">
            <a:spAutoFit/>
          </a:bodyPr>
          <a:lstStyle/>
          <a:p>
            <a:pPr algn="ctr"/>
            <a:r>
              <a:rPr lang="pt-BR" sz="5000" b="1" u="sng" dirty="0">
                <a:solidFill>
                  <a:srgbClr val="FFFF99"/>
                </a:solidFill>
              </a:rPr>
              <a:t>2) O 1º ARREBATAMENTO</a:t>
            </a:r>
            <a:r>
              <a:rPr lang="pt-BR" sz="5000" dirty="0">
                <a:solidFill>
                  <a:srgbClr val="FFFF99"/>
                </a:solidFill>
              </a:rPr>
              <a:t> (primeiro arrebatamento [transladação])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15</a:t>
            </a:fld>
            <a:endParaRPr lang="pt-BR"/>
          </a:p>
        </p:txBody>
      </p:sp>
      <p:pic>
        <p:nvPicPr>
          <p:cNvPr id="2050" name="Picture 2" descr="rapture_cover"/>
          <p:cNvPicPr>
            <a:picLocks noChangeAspect="1" noChangeArrowheads="1"/>
          </p:cNvPicPr>
          <p:nvPr/>
        </p:nvPicPr>
        <p:blipFill>
          <a:blip r:embed="rId2"/>
          <a:srcRect/>
          <a:stretch>
            <a:fillRect/>
          </a:stretch>
        </p:blipFill>
        <p:spPr bwMode="auto">
          <a:xfrm>
            <a:off x="0" y="0"/>
            <a:ext cx="7860001" cy="642939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16</a:t>
            </a:fld>
            <a:endParaRPr lang="pt-BR"/>
          </a:p>
        </p:txBody>
      </p:sp>
      <p:pic>
        <p:nvPicPr>
          <p:cNvPr id="3074" name="Picture 2" descr="Rapture+Me"/>
          <p:cNvPicPr>
            <a:picLocks noChangeAspect="1" noChangeArrowheads="1"/>
          </p:cNvPicPr>
          <p:nvPr/>
        </p:nvPicPr>
        <p:blipFill>
          <a:blip r:embed="rId2"/>
          <a:srcRect/>
          <a:stretch>
            <a:fillRect/>
          </a:stretch>
        </p:blipFill>
        <p:spPr bwMode="auto">
          <a:xfrm>
            <a:off x="0" y="0"/>
            <a:ext cx="8736008" cy="635795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17</a:t>
            </a:fld>
            <a:endParaRPr lang="pt-BR"/>
          </a:p>
        </p:txBody>
      </p:sp>
      <p:sp>
        <p:nvSpPr>
          <p:cNvPr id="4" name="Retângulo 3"/>
          <p:cNvSpPr/>
          <p:nvPr/>
        </p:nvSpPr>
        <p:spPr>
          <a:xfrm>
            <a:off x="0" y="0"/>
            <a:ext cx="9144000" cy="6124754"/>
          </a:xfrm>
          <a:prstGeom prst="rect">
            <a:avLst/>
          </a:prstGeom>
        </p:spPr>
        <p:txBody>
          <a:bodyPr wrap="square">
            <a:spAutoFit/>
          </a:bodyPr>
          <a:lstStyle/>
          <a:p>
            <a:r>
              <a:rPr lang="pt-BR" sz="4000" b="1" u="sng" dirty="0">
                <a:solidFill>
                  <a:srgbClr val="FFFF99"/>
                </a:solidFill>
              </a:rPr>
              <a:t>O 1º ARREBATAMENTO</a:t>
            </a:r>
            <a:r>
              <a:rPr lang="pt-BR" sz="3200" dirty="0"/>
              <a:t> (primeiro arrebatamento [transladação])</a:t>
            </a:r>
            <a:r>
              <a:rPr lang="pt-BR" sz="3200" b="1" u="sng" dirty="0"/>
              <a:t>: o dos que </a:t>
            </a:r>
            <a:r>
              <a:rPr lang="pt-BR" sz="3200" dirty="0"/>
              <a:t>(realmente) </a:t>
            </a:r>
            <a:r>
              <a:rPr lang="pt-BR" sz="3200" b="1" u="sng" dirty="0"/>
              <a:t>foram salvos na dispensação das igrejas locais</a:t>
            </a:r>
            <a:r>
              <a:rPr lang="pt-BR" sz="3200" dirty="0"/>
              <a:t> </a:t>
            </a:r>
            <a:r>
              <a:rPr lang="pt-BR" sz="3200" u="sng" dirty="0">
                <a:solidFill>
                  <a:srgbClr val="FFFF99"/>
                </a:solidFill>
              </a:rPr>
              <a:t>1Ts 4:16-17</a:t>
            </a:r>
            <a:r>
              <a:rPr lang="pt-BR" sz="3200" dirty="0"/>
              <a:t> (ou 15-18); </a:t>
            </a:r>
            <a:r>
              <a:rPr lang="pt-BR" sz="3200" u="sng" dirty="0">
                <a:solidFill>
                  <a:srgbClr val="FE6C68"/>
                </a:solidFill>
              </a:rPr>
              <a:t>1Co 15:50-53</a:t>
            </a:r>
            <a:r>
              <a:rPr lang="pt-BR" sz="3200" dirty="0">
                <a:solidFill>
                  <a:srgbClr val="FE6C68"/>
                </a:solidFill>
              </a:rPr>
              <a:t> </a:t>
            </a:r>
            <a:r>
              <a:rPr lang="pt-BR" sz="3200" dirty="0"/>
              <a:t>(ou 44-54); talvez Ap 4:1 seja um tipo. E, daí em diante, não há mais referência a igrejas locais na terra. </a:t>
            </a:r>
            <a:br>
              <a:rPr lang="pt-BR" sz="2400" dirty="0"/>
            </a:br>
            <a:br>
              <a:rPr lang="pt-BR" sz="2400" dirty="0"/>
            </a:br>
            <a:r>
              <a:rPr lang="pt-BR" sz="2400" dirty="0"/>
              <a:t>O Cristo vem somente até as nuvens, os ares, não tocando a terra. Uma fração de segundo antes do Arrebatamento, aqueles que foram salvos enquanto viviam dentro desta dispensação, e que já morreram, serão ressuscitados com corpos glorificados (ver acima). Imediatamente depois, no exato instante do Arrebatamento, os salvos que estiverem vivos também terão seus corpos transformados em corpos glorificados e, ambos os grupos, serão arrebatados </a:t>
            </a:r>
            <a:r>
              <a:rPr lang="pt-BR" sz="2400" u="sng" dirty="0"/>
              <a:t>juntos</a:t>
            </a:r>
            <a:r>
              <a:rPr lang="pt-BR" sz="2400"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18</a:t>
            </a:fld>
            <a:endParaRPr lang="pt-BR"/>
          </a:p>
        </p:txBody>
      </p:sp>
      <p:sp>
        <p:nvSpPr>
          <p:cNvPr id="6" name="Retângulo 5"/>
          <p:cNvSpPr/>
          <p:nvPr/>
        </p:nvSpPr>
        <p:spPr>
          <a:xfrm>
            <a:off x="0" y="0"/>
            <a:ext cx="9144000" cy="5447645"/>
          </a:xfrm>
          <a:prstGeom prst="rect">
            <a:avLst/>
          </a:prstGeom>
        </p:spPr>
        <p:txBody>
          <a:bodyPr wrap="square">
            <a:spAutoFit/>
          </a:bodyPr>
          <a:lstStyle/>
          <a:p>
            <a:r>
              <a:rPr lang="pt-BR" dirty="0"/>
              <a:t>  </a:t>
            </a:r>
            <a:r>
              <a:rPr lang="pt-BR" sz="3600" dirty="0">
                <a:solidFill>
                  <a:schemeClr val="bg2">
                    <a:lumMod val="60000"/>
                    <a:lumOff val="40000"/>
                  </a:schemeClr>
                </a:solidFill>
              </a:rPr>
              <a:t> “16 Porque </a:t>
            </a:r>
            <a:r>
              <a:rPr lang="pt-BR" sz="3600" b="1" dirty="0">
                <a:solidFill>
                  <a:schemeClr val="bg2">
                    <a:lumMod val="60000"/>
                    <a:lumOff val="40000"/>
                  </a:schemeClr>
                </a:solidFill>
              </a:rPr>
              <a:t>o mesmo Senhor descerá do céu com alarido, e com voz de arcanjo, e com a trombeta de Deus</a:t>
            </a:r>
            <a:r>
              <a:rPr lang="pt-BR" sz="3600" dirty="0">
                <a:solidFill>
                  <a:schemeClr val="bg2">
                    <a:lumMod val="60000"/>
                    <a:lumOff val="40000"/>
                  </a:schemeClr>
                </a:solidFill>
              </a:rPr>
              <a:t>; e </a:t>
            </a:r>
            <a:r>
              <a:rPr lang="pt-BR" sz="4800" b="1" dirty="0">
                <a:solidFill>
                  <a:schemeClr val="bg2">
                    <a:lumMod val="60000"/>
                    <a:lumOff val="40000"/>
                  </a:schemeClr>
                </a:solidFill>
              </a:rPr>
              <a:t>os que morreram </a:t>
            </a:r>
            <a:r>
              <a:rPr lang="pt-BR" sz="4800" b="1" u="sng" dirty="0">
                <a:solidFill>
                  <a:schemeClr val="bg2">
                    <a:lumMod val="60000"/>
                    <a:lumOff val="40000"/>
                  </a:schemeClr>
                </a:solidFill>
              </a:rPr>
              <a:t>EM</a:t>
            </a:r>
            <a:r>
              <a:rPr lang="pt-BR" sz="4800" b="1" dirty="0">
                <a:solidFill>
                  <a:schemeClr val="bg2">
                    <a:lumMod val="60000"/>
                    <a:lumOff val="40000"/>
                  </a:schemeClr>
                </a:solidFill>
              </a:rPr>
              <a:t> Cristo ressuscitarão primeiro</a:t>
            </a:r>
            <a:r>
              <a:rPr lang="pt-BR" sz="3600" dirty="0">
                <a:solidFill>
                  <a:schemeClr val="bg2">
                    <a:lumMod val="60000"/>
                    <a:lumOff val="40000"/>
                  </a:schemeClr>
                </a:solidFill>
              </a:rPr>
              <a:t>. 17 </a:t>
            </a:r>
            <a:r>
              <a:rPr lang="pt-BR" sz="3600" b="1" dirty="0">
                <a:solidFill>
                  <a:schemeClr val="bg2">
                    <a:lumMod val="60000"/>
                    <a:lumOff val="40000"/>
                  </a:schemeClr>
                </a:solidFill>
              </a:rPr>
              <a:t>Depois nós, os que ficarmos vivos, seremos arrebatados </a:t>
            </a:r>
            <a:r>
              <a:rPr lang="pt-BR" sz="3600" b="1" u="sng" dirty="0">
                <a:solidFill>
                  <a:schemeClr val="bg2">
                    <a:lumMod val="60000"/>
                    <a:lumOff val="40000"/>
                  </a:schemeClr>
                </a:solidFill>
              </a:rPr>
              <a:t>juntamente</a:t>
            </a:r>
            <a:r>
              <a:rPr lang="pt-BR" sz="3600" b="1" dirty="0">
                <a:solidFill>
                  <a:schemeClr val="bg2">
                    <a:lumMod val="60000"/>
                    <a:lumOff val="40000"/>
                  </a:schemeClr>
                </a:solidFill>
              </a:rPr>
              <a:t> com eles nas </a:t>
            </a:r>
            <a:r>
              <a:rPr lang="pt-BR" sz="3600" b="1" u="sng" dirty="0">
                <a:solidFill>
                  <a:schemeClr val="bg2">
                    <a:lumMod val="60000"/>
                    <a:lumOff val="40000"/>
                  </a:schemeClr>
                </a:solidFill>
              </a:rPr>
              <a:t>nuvens</a:t>
            </a:r>
            <a:r>
              <a:rPr lang="pt-BR" sz="3600" b="1" dirty="0">
                <a:solidFill>
                  <a:schemeClr val="bg2">
                    <a:lumMod val="60000"/>
                    <a:lumOff val="40000"/>
                  </a:schemeClr>
                </a:solidFill>
              </a:rPr>
              <a:t>, a encontrar o Senhor nos </a:t>
            </a:r>
            <a:r>
              <a:rPr lang="pt-BR" sz="3600" b="1" u="sng" dirty="0">
                <a:solidFill>
                  <a:schemeClr val="bg2">
                    <a:lumMod val="60000"/>
                    <a:lumOff val="40000"/>
                  </a:schemeClr>
                </a:solidFill>
              </a:rPr>
              <a:t>ares</a:t>
            </a:r>
            <a:r>
              <a:rPr lang="pt-BR" sz="3600" b="1" dirty="0">
                <a:solidFill>
                  <a:schemeClr val="bg2">
                    <a:lumMod val="60000"/>
                    <a:lumOff val="40000"/>
                  </a:schemeClr>
                </a:solidFill>
              </a:rPr>
              <a:t>, e assim estaremos </a:t>
            </a:r>
            <a:r>
              <a:rPr lang="pt-BR" sz="3600" b="1" u="sng" dirty="0">
                <a:solidFill>
                  <a:schemeClr val="bg2">
                    <a:lumMod val="60000"/>
                    <a:lumOff val="40000"/>
                  </a:schemeClr>
                </a:solidFill>
              </a:rPr>
              <a:t>sempre</a:t>
            </a:r>
            <a:r>
              <a:rPr lang="pt-BR" sz="3600" b="1" dirty="0">
                <a:solidFill>
                  <a:schemeClr val="bg2">
                    <a:lumMod val="60000"/>
                    <a:lumOff val="40000"/>
                  </a:schemeClr>
                </a:solidFill>
              </a:rPr>
              <a:t> com o Senhor</a:t>
            </a:r>
            <a:r>
              <a:rPr lang="pt-BR" sz="3600" dirty="0">
                <a:solidFill>
                  <a:schemeClr val="bg2">
                    <a:lumMod val="60000"/>
                    <a:lumOff val="40000"/>
                  </a:schemeClr>
                </a:solidFill>
              </a:rPr>
              <a:t>.” (1 Ts 4:16-17 ACF)</a:t>
            </a:r>
            <a:endParaRPr lang="pt-BR" dirty="0">
              <a:solidFill>
                <a:schemeClr val="bg2">
                  <a:lumMod val="60000"/>
                  <a:lumOff val="4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19</a:t>
            </a:fld>
            <a:endParaRPr lang="pt-BR"/>
          </a:p>
        </p:txBody>
      </p:sp>
      <p:sp>
        <p:nvSpPr>
          <p:cNvPr id="4" name="Retângulo 3"/>
          <p:cNvSpPr/>
          <p:nvPr/>
        </p:nvSpPr>
        <p:spPr>
          <a:xfrm>
            <a:off x="0" y="0"/>
            <a:ext cx="9144000" cy="6063198"/>
          </a:xfrm>
          <a:prstGeom prst="rect">
            <a:avLst/>
          </a:prstGeom>
        </p:spPr>
        <p:txBody>
          <a:bodyPr wrap="square">
            <a:spAutoFit/>
          </a:bodyPr>
          <a:lstStyle/>
          <a:p>
            <a:r>
              <a:rPr lang="pt-BR" sz="2800" dirty="0">
                <a:solidFill>
                  <a:schemeClr val="bg2">
                    <a:lumMod val="60000"/>
                    <a:lumOff val="40000"/>
                  </a:schemeClr>
                </a:solidFill>
              </a:rPr>
              <a:t> “</a:t>
            </a:r>
            <a:r>
              <a:rPr lang="pt-BR" dirty="0">
                <a:solidFill>
                  <a:schemeClr val="bg2">
                    <a:lumMod val="60000"/>
                    <a:lumOff val="40000"/>
                  </a:schemeClr>
                </a:solidFill>
              </a:rPr>
              <a:t>50 E agora digo isto, irmãos: que a carne e o sangue não podem herdar o reino de Deus, nem a corrupção herdar a incorrupção. 51 ¶ </a:t>
            </a:r>
            <a:r>
              <a:rPr lang="pt-BR" sz="2800" dirty="0">
                <a:solidFill>
                  <a:schemeClr val="bg2">
                    <a:lumMod val="60000"/>
                    <a:lumOff val="40000"/>
                  </a:schemeClr>
                </a:solidFill>
              </a:rPr>
              <a:t>Eis aqui vos digo um mistério: Na verdade, </a:t>
            </a:r>
            <a:r>
              <a:rPr lang="pt-BR" sz="2800" b="1" dirty="0">
                <a:solidFill>
                  <a:schemeClr val="bg2">
                    <a:lumMod val="60000"/>
                    <a:lumOff val="40000"/>
                  </a:schemeClr>
                </a:solidFill>
              </a:rPr>
              <a:t>nem todos dormiremos, mas todos seremos transformados</a:t>
            </a:r>
            <a:r>
              <a:rPr lang="pt-BR" sz="2800" dirty="0">
                <a:solidFill>
                  <a:schemeClr val="bg2">
                    <a:lumMod val="60000"/>
                    <a:lumOff val="40000"/>
                  </a:schemeClr>
                </a:solidFill>
              </a:rPr>
              <a:t>; 52 Num momento, num abrir e fechar de olhos, ante a última trombeta; porque a trombeta soará, e </a:t>
            </a:r>
            <a:r>
              <a:rPr lang="pt-BR" sz="2800" b="1" dirty="0">
                <a:solidFill>
                  <a:schemeClr val="bg2">
                    <a:lumMod val="60000"/>
                    <a:lumOff val="40000"/>
                  </a:schemeClr>
                </a:solidFill>
              </a:rPr>
              <a:t>os mortos ressuscitarão incorruptíveis, e nós seremos transformados</a:t>
            </a:r>
            <a:r>
              <a:rPr lang="pt-BR" sz="2800" dirty="0">
                <a:solidFill>
                  <a:schemeClr val="bg2">
                    <a:lumMod val="60000"/>
                    <a:lumOff val="40000"/>
                  </a:schemeClr>
                </a:solidFill>
              </a:rPr>
              <a:t>. 53 </a:t>
            </a:r>
            <a:r>
              <a:rPr lang="pt-BR" dirty="0">
                <a:solidFill>
                  <a:schemeClr val="bg2">
                    <a:lumMod val="60000"/>
                    <a:lumOff val="40000"/>
                  </a:schemeClr>
                </a:solidFill>
              </a:rPr>
              <a:t>Porque </a:t>
            </a:r>
            <a:r>
              <a:rPr lang="pt-BR" b="1" dirty="0">
                <a:solidFill>
                  <a:schemeClr val="bg2">
                    <a:lumMod val="60000"/>
                    <a:lumOff val="40000"/>
                  </a:schemeClr>
                </a:solidFill>
              </a:rPr>
              <a:t>convém que isto que é corruptível se revista da incorruptibilidade, e que isto que é mortal se revista da imortalidade.</a:t>
            </a:r>
            <a:r>
              <a:rPr lang="pt-BR" dirty="0">
                <a:solidFill>
                  <a:schemeClr val="bg2">
                    <a:lumMod val="60000"/>
                    <a:lumOff val="40000"/>
                  </a:schemeClr>
                </a:solidFill>
              </a:rPr>
              <a:t>”</a:t>
            </a:r>
            <a:r>
              <a:rPr lang="pt-BR" sz="2800" dirty="0">
                <a:solidFill>
                  <a:schemeClr val="bg2">
                    <a:lumMod val="60000"/>
                    <a:lumOff val="40000"/>
                  </a:schemeClr>
                </a:solidFill>
              </a:rPr>
              <a:t> (1 Coríntios 15:50-53 ACF)</a:t>
            </a:r>
            <a:br>
              <a:rPr lang="pt-BR" sz="2800" dirty="0">
                <a:solidFill>
                  <a:schemeClr val="bg2">
                    <a:lumMod val="60000"/>
                    <a:lumOff val="40000"/>
                  </a:schemeClr>
                </a:solidFill>
              </a:rPr>
            </a:br>
            <a:br>
              <a:rPr lang="pt-BR" sz="2800" dirty="0">
                <a:solidFill>
                  <a:schemeClr val="bg2">
                    <a:lumMod val="60000"/>
                    <a:lumOff val="40000"/>
                  </a:schemeClr>
                </a:solidFill>
              </a:rPr>
            </a:br>
            <a:r>
              <a:rPr lang="pt-BR" sz="2400" dirty="0">
                <a:solidFill>
                  <a:schemeClr val="bg2">
                    <a:lumMod val="60000"/>
                    <a:lumOff val="40000"/>
                  </a:schemeClr>
                </a:solidFill>
              </a:rPr>
              <a:t>   “</a:t>
            </a:r>
            <a:r>
              <a:rPr lang="pt-BR" sz="2400" b="1" dirty="0">
                <a:solidFill>
                  <a:schemeClr val="bg2">
                    <a:lumMod val="60000"/>
                    <a:lumOff val="40000"/>
                  </a:schemeClr>
                </a:solidFill>
              </a:rPr>
              <a:t>Depois destas coisas, olhei, e eis que estava uma porta aberta no céu</a:t>
            </a:r>
            <a:r>
              <a:rPr lang="pt-BR" sz="2400" dirty="0">
                <a:solidFill>
                  <a:schemeClr val="bg2">
                    <a:lumMod val="60000"/>
                    <a:lumOff val="40000"/>
                  </a:schemeClr>
                </a:solidFill>
              </a:rPr>
              <a:t>; e a primeira voz que, como de trombeta, ouvira falar comigo, disse: </a:t>
            </a:r>
            <a:r>
              <a:rPr lang="pt-BR" sz="3600" b="1" dirty="0">
                <a:solidFill>
                  <a:schemeClr val="bg2">
                    <a:lumMod val="60000"/>
                    <a:lumOff val="40000"/>
                  </a:schemeClr>
                </a:solidFill>
              </a:rPr>
              <a:t>Sobe aqui</a:t>
            </a:r>
            <a:r>
              <a:rPr lang="pt-BR" sz="2400" dirty="0">
                <a:solidFill>
                  <a:schemeClr val="bg2">
                    <a:lumMod val="60000"/>
                    <a:lumOff val="40000"/>
                  </a:schemeClr>
                </a:solidFill>
              </a:rPr>
              <a:t>, e mostrar-te-ei as coisas que depois destas devem acontecer.” (Apocalipse 4:1 ACF)</a:t>
            </a:r>
            <a:endParaRPr lang="pt-BR" sz="2800" dirty="0">
              <a:solidFill>
                <a:schemeClr val="bg2">
                  <a:lumMod val="60000"/>
                  <a:lumOff val="4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6600" u="sng" dirty="0">
                <a:solidFill>
                  <a:srgbClr val="FFFF99"/>
                </a:solidFill>
              </a:rPr>
              <a:t>IMINENTES:</a:t>
            </a:r>
            <a:br>
              <a:rPr lang="pt-BR" sz="6600" dirty="0"/>
            </a:br>
            <a:endParaRPr lang="pt-BR" sz="6600" dirty="0"/>
          </a:p>
        </p:txBody>
      </p:sp>
      <p:sp>
        <p:nvSpPr>
          <p:cNvPr id="3" name="Espaço Reservado para Conteúdo 2"/>
          <p:cNvSpPr>
            <a:spLocks noGrp="1"/>
          </p:cNvSpPr>
          <p:nvPr>
            <p:ph idx="1"/>
          </p:nvPr>
        </p:nvSpPr>
        <p:spPr>
          <a:xfrm>
            <a:off x="0" y="0"/>
            <a:ext cx="9036496" cy="6126164"/>
          </a:xfrm>
        </p:spPr>
        <p:txBody>
          <a:bodyPr>
            <a:normAutofit lnSpcReduction="10000"/>
          </a:bodyPr>
          <a:lstStyle/>
          <a:p>
            <a:br>
              <a:rPr lang="pt-BR" u="sng" dirty="0"/>
            </a:br>
            <a:br>
              <a:rPr lang="pt-BR" u="sng" dirty="0"/>
            </a:br>
            <a:r>
              <a:rPr lang="pt-BR" sz="4800" u="sng" dirty="0"/>
              <a:t>1) RESSURREIÇÃO do 1º Tipo</a:t>
            </a:r>
            <a:r>
              <a:rPr lang="pt-BR" sz="4800" b="1" dirty="0"/>
              <a:t> (seu 2º Grupo)</a:t>
            </a:r>
            <a:r>
              <a:rPr lang="pt-BR" sz="4800" u="sng" dirty="0"/>
              <a:t>; </a:t>
            </a:r>
            <a:br>
              <a:rPr lang="pt-BR" sz="4800" u="sng" dirty="0"/>
            </a:br>
            <a:br>
              <a:rPr lang="pt-BR" sz="4800" u="sng" dirty="0"/>
            </a:br>
            <a:r>
              <a:rPr lang="pt-BR" sz="4800" u="sng" dirty="0"/>
              <a:t>2) O 1º ARREBATAMENTO; </a:t>
            </a:r>
            <a:br>
              <a:rPr lang="pt-BR" sz="4800" u="sng" dirty="0"/>
            </a:br>
            <a:br>
              <a:rPr lang="pt-BR" sz="4800" u="sng" dirty="0"/>
            </a:br>
            <a:r>
              <a:rPr lang="pt-BR" sz="4800" u="sng" dirty="0"/>
              <a:t>3) BEMA</a:t>
            </a:r>
            <a:r>
              <a:rPr lang="pt-BR" sz="4800" dirty="0"/>
              <a:t>, Julgamento dos Crentes Para Premiação por Cristo</a:t>
            </a:r>
            <a:r>
              <a:rPr lang="pt-BR" sz="4800" u="sng" dirty="0"/>
              <a:t>.</a:t>
            </a:r>
            <a:endParaRPr lang="pt-BR" sz="4800" dirty="0"/>
          </a:p>
        </p:txBody>
      </p:sp>
      <p:sp>
        <p:nvSpPr>
          <p:cNvPr id="4" name="Espaço Reservado para Rodapé 3"/>
          <p:cNvSpPr>
            <a:spLocks noGrp="1"/>
          </p:cNvSpPr>
          <p:nvPr>
            <p:ph type="ftr" sz="quarter" idx="11"/>
          </p:nvPr>
        </p:nvSpPr>
        <p:spPr/>
        <p:txBody>
          <a:bodyPr/>
          <a:lstStyle/>
          <a:p>
            <a:r>
              <a:rPr lang="pt-BR"/>
              <a:t>Iminentes Ressur. 1.2 e Arreb. 1; Bema.</a:t>
            </a:r>
          </a:p>
        </p:txBody>
      </p:sp>
      <p:sp>
        <p:nvSpPr>
          <p:cNvPr id="5" name="Espaço Reservado para Número de Slide 4"/>
          <p:cNvSpPr>
            <a:spLocks noGrp="1"/>
          </p:cNvSpPr>
          <p:nvPr>
            <p:ph type="sldNum" sz="quarter" idx="12"/>
          </p:nvPr>
        </p:nvSpPr>
        <p:spPr/>
        <p:txBody>
          <a:bodyPr/>
          <a:lstStyle/>
          <a:p>
            <a:fld id="{C2E94EA5-79C2-4A05-9B11-5522698CADF3}" type="slidenum">
              <a:rPr lang="pt-BR" smtClean="0"/>
              <a:t>2</a:t>
            </a:fld>
            <a:endParaRPr lang="pt-B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20</a:t>
            </a:fld>
            <a:endParaRPr lang="pt-BR"/>
          </a:p>
        </p:txBody>
      </p:sp>
      <p:sp>
        <p:nvSpPr>
          <p:cNvPr id="4" name="Retângulo 3"/>
          <p:cNvSpPr/>
          <p:nvPr/>
        </p:nvSpPr>
        <p:spPr>
          <a:xfrm>
            <a:off x="0" y="1"/>
            <a:ext cx="9144000" cy="2092881"/>
          </a:xfrm>
          <a:prstGeom prst="rect">
            <a:avLst/>
          </a:prstGeom>
        </p:spPr>
        <p:txBody>
          <a:bodyPr wrap="square">
            <a:spAutoFit/>
          </a:bodyPr>
          <a:lstStyle/>
          <a:p>
            <a:pPr algn="ctr"/>
            <a:r>
              <a:rPr lang="pt-BR" sz="5000" b="1" u="sng" dirty="0">
                <a:solidFill>
                  <a:srgbClr val="FFFF99"/>
                </a:solidFill>
              </a:rPr>
              <a:t>3) O Tribunal (Bema) do Cristo, </a:t>
            </a:r>
            <a:r>
              <a:rPr lang="pt-BR" sz="4000" b="1" u="sng" dirty="0">
                <a:solidFill>
                  <a:srgbClr val="FFFF99"/>
                </a:solidFill>
              </a:rPr>
              <a:t>para julgamento e galardoamento das obras do crente.</a:t>
            </a:r>
            <a:endParaRPr lang="pt-BR" sz="4000" dirty="0">
              <a:solidFill>
                <a:srgbClr val="FFFF9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21</a:t>
            </a:fld>
            <a:endParaRPr lang="pt-BR"/>
          </a:p>
        </p:txBody>
      </p:sp>
      <p:pic>
        <p:nvPicPr>
          <p:cNvPr id="33794" name="Picture 2" descr="trophies-300x290"/>
          <p:cNvPicPr>
            <a:picLocks noChangeAspect="1" noChangeArrowheads="1"/>
          </p:cNvPicPr>
          <p:nvPr/>
        </p:nvPicPr>
        <p:blipFill>
          <a:blip r:embed="rId2"/>
          <a:srcRect/>
          <a:stretch>
            <a:fillRect/>
          </a:stretch>
        </p:blipFill>
        <p:spPr bwMode="auto">
          <a:xfrm>
            <a:off x="0" y="3074"/>
            <a:ext cx="6643701" cy="6407742"/>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22</a:t>
            </a:fld>
            <a:endParaRPr lang="pt-BR"/>
          </a:p>
        </p:txBody>
      </p:sp>
      <p:sp>
        <p:nvSpPr>
          <p:cNvPr id="4" name="Retângulo 3"/>
          <p:cNvSpPr/>
          <p:nvPr/>
        </p:nvSpPr>
        <p:spPr>
          <a:xfrm>
            <a:off x="0" y="1"/>
            <a:ext cx="9144000" cy="584775"/>
          </a:xfrm>
          <a:prstGeom prst="rect">
            <a:avLst/>
          </a:prstGeom>
        </p:spPr>
        <p:txBody>
          <a:bodyPr wrap="square">
            <a:spAutoFit/>
          </a:bodyPr>
          <a:lstStyle/>
          <a:p>
            <a:r>
              <a:rPr lang="pt-BR" sz="3200" dirty="0">
                <a:solidFill>
                  <a:schemeClr val="bg2">
                    <a:lumMod val="60000"/>
                    <a:lumOff val="40000"/>
                  </a:schemeClr>
                </a:solidFill>
              </a:rPr>
              <a:t>  </a:t>
            </a:r>
          </a:p>
        </p:txBody>
      </p:sp>
      <p:sp>
        <p:nvSpPr>
          <p:cNvPr id="5" name="Retângulo 4"/>
          <p:cNvSpPr/>
          <p:nvPr/>
        </p:nvSpPr>
        <p:spPr>
          <a:xfrm>
            <a:off x="0" y="0"/>
            <a:ext cx="9144000" cy="4555093"/>
          </a:xfrm>
          <a:prstGeom prst="rect">
            <a:avLst/>
          </a:prstGeom>
        </p:spPr>
        <p:txBody>
          <a:bodyPr wrap="square">
            <a:spAutoFit/>
          </a:bodyPr>
          <a:lstStyle/>
          <a:p>
            <a:r>
              <a:rPr lang="pt-BR" sz="4800" b="1" u="sng" dirty="0">
                <a:solidFill>
                  <a:srgbClr val="FFFF99"/>
                </a:solidFill>
              </a:rPr>
              <a:t>O Tribunal (Bema) do Cristo, para julgamento e galardoamento das obras do crente</a:t>
            </a:r>
            <a:r>
              <a:rPr lang="pt-BR" sz="4800" dirty="0">
                <a:solidFill>
                  <a:srgbClr val="FFFF99"/>
                </a:solidFill>
              </a:rPr>
              <a:t> </a:t>
            </a:r>
            <a:br>
              <a:rPr lang="pt-BR" sz="4800" dirty="0">
                <a:solidFill>
                  <a:srgbClr val="FFFF99"/>
                </a:solidFill>
              </a:rPr>
            </a:br>
            <a:br>
              <a:rPr lang="pt-BR" sz="4800" dirty="0">
                <a:solidFill>
                  <a:srgbClr val="FFFF99"/>
                </a:solidFill>
              </a:rPr>
            </a:br>
            <a:br>
              <a:rPr lang="pt-BR" sz="4000" dirty="0"/>
            </a:br>
            <a:r>
              <a:rPr lang="pt-BR" sz="4000" dirty="0"/>
              <a:t>- Fato do julgamento: Rm 14:10; </a:t>
            </a:r>
            <a:r>
              <a:rPr lang="pt-BR" sz="4000" u="sng" dirty="0">
                <a:solidFill>
                  <a:srgbClr val="FFFF99"/>
                </a:solidFill>
              </a:rPr>
              <a:t>2Co 5:10</a:t>
            </a:r>
            <a:r>
              <a:rPr lang="pt-BR" sz="4000" dirty="0"/>
              <a:t>;</a:t>
            </a:r>
            <a:r>
              <a:rPr lang="pt-BR" dirty="0"/>
              <a:t> </a:t>
            </a:r>
            <a:br>
              <a:rPr lang="pt-BR" dirty="0"/>
            </a:br>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23</a:t>
            </a:fld>
            <a:endParaRPr lang="pt-BR"/>
          </a:p>
        </p:txBody>
      </p:sp>
      <p:sp>
        <p:nvSpPr>
          <p:cNvPr id="4" name="Retângulo 3"/>
          <p:cNvSpPr/>
          <p:nvPr/>
        </p:nvSpPr>
        <p:spPr>
          <a:xfrm>
            <a:off x="0" y="0"/>
            <a:ext cx="9144000" cy="6494085"/>
          </a:xfrm>
          <a:prstGeom prst="rect">
            <a:avLst/>
          </a:prstGeom>
        </p:spPr>
        <p:txBody>
          <a:bodyPr wrap="square">
            <a:spAutoFit/>
          </a:bodyPr>
          <a:lstStyle/>
          <a:p>
            <a:r>
              <a:rPr lang="pt-BR" sz="3200" dirty="0"/>
              <a:t>   </a:t>
            </a:r>
            <a:r>
              <a:rPr lang="pt-BR" sz="3200" dirty="0">
                <a:solidFill>
                  <a:schemeClr val="bg2">
                    <a:lumMod val="60000"/>
                    <a:lumOff val="40000"/>
                  </a:schemeClr>
                </a:solidFill>
              </a:rPr>
              <a:t>“Mas tu, por que julgas teu irmão? Ou tu, também, por que desprezas teu irmão? Pois </a:t>
            </a:r>
            <a:r>
              <a:rPr lang="pt-BR" sz="4400" b="1" dirty="0">
                <a:solidFill>
                  <a:schemeClr val="bg2">
                    <a:lumMod val="60000"/>
                    <a:lumOff val="40000"/>
                  </a:schemeClr>
                </a:solidFill>
              </a:rPr>
              <a:t>todos havemos de comparecer ante o tribunal de Cristo</a:t>
            </a:r>
            <a:r>
              <a:rPr lang="pt-BR" sz="3200" dirty="0">
                <a:solidFill>
                  <a:schemeClr val="bg2">
                    <a:lumMod val="60000"/>
                    <a:lumOff val="40000"/>
                  </a:schemeClr>
                </a:solidFill>
              </a:rPr>
              <a:t>.” (Romanos 14:10 ACF)</a:t>
            </a:r>
            <a:br>
              <a:rPr lang="pt-BR" sz="3200" dirty="0">
                <a:solidFill>
                  <a:schemeClr val="bg2">
                    <a:lumMod val="60000"/>
                    <a:lumOff val="40000"/>
                  </a:schemeClr>
                </a:solidFill>
              </a:rPr>
            </a:br>
            <a:br>
              <a:rPr lang="pt-BR" sz="3200" dirty="0">
                <a:solidFill>
                  <a:schemeClr val="bg2">
                    <a:lumMod val="60000"/>
                    <a:lumOff val="40000"/>
                  </a:schemeClr>
                </a:solidFill>
              </a:rPr>
            </a:br>
            <a:r>
              <a:rPr lang="pt-BR" sz="3200" dirty="0">
                <a:solidFill>
                  <a:schemeClr val="bg2">
                    <a:lumMod val="60000"/>
                    <a:lumOff val="40000"/>
                  </a:schemeClr>
                </a:solidFill>
              </a:rPr>
              <a:t>    “Porque </a:t>
            </a:r>
            <a:r>
              <a:rPr lang="pt-BR" sz="4400" b="1" dirty="0">
                <a:solidFill>
                  <a:schemeClr val="bg2">
                    <a:lumMod val="60000"/>
                    <a:lumOff val="40000"/>
                  </a:schemeClr>
                </a:solidFill>
              </a:rPr>
              <a:t>todos devemos comparecer ante o tribunal de Cristo, para que cada um receba segundo o que tiver feito por meio do corpo, ou bem, ou mal</a:t>
            </a:r>
            <a:r>
              <a:rPr lang="pt-BR" sz="3200" dirty="0">
                <a:solidFill>
                  <a:schemeClr val="bg2">
                    <a:lumMod val="60000"/>
                    <a:lumOff val="40000"/>
                  </a:schemeClr>
                </a:solidFill>
              </a:rPr>
              <a:t>.” (2 Coríntios 5:10 ACF)</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24</a:t>
            </a:fld>
            <a:endParaRPr lang="pt-BR"/>
          </a:p>
        </p:txBody>
      </p:sp>
      <p:sp>
        <p:nvSpPr>
          <p:cNvPr id="4" name="Retângulo 3"/>
          <p:cNvSpPr/>
          <p:nvPr/>
        </p:nvSpPr>
        <p:spPr>
          <a:xfrm>
            <a:off x="0" y="0"/>
            <a:ext cx="9144000" cy="4093428"/>
          </a:xfrm>
          <a:prstGeom prst="rect">
            <a:avLst/>
          </a:prstGeom>
        </p:spPr>
        <p:txBody>
          <a:bodyPr wrap="square">
            <a:spAutoFit/>
          </a:bodyPr>
          <a:lstStyle/>
          <a:p>
            <a:r>
              <a:rPr lang="pt-BR" sz="6000" dirty="0"/>
              <a:t>- Base do julgamento: </a:t>
            </a:r>
            <a:r>
              <a:rPr lang="pt-BR" sz="4000" u="sng" dirty="0">
                <a:solidFill>
                  <a:srgbClr val="FFFF99"/>
                </a:solidFill>
              </a:rPr>
              <a:t>1Co 4:5</a:t>
            </a:r>
            <a:r>
              <a:rPr lang="pt-BR" sz="4000" dirty="0">
                <a:solidFill>
                  <a:srgbClr val="FFFF99"/>
                </a:solidFill>
              </a:rPr>
              <a:t> </a:t>
            </a:r>
            <a:r>
              <a:rPr lang="pt-BR" sz="4000" dirty="0"/>
              <a:t>(não exatamente o fruto produzido (isto é, o número/ tamanho/ valor) das obras feitas depois da salvação, mas o desígnio, a pureza, a </a:t>
            </a:r>
            <a:r>
              <a:rPr lang="pt-BR" sz="4000" u="sng" dirty="0"/>
              <a:t>motivação</a:t>
            </a:r>
            <a:r>
              <a:rPr lang="pt-BR" sz="4000" dirty="0"/>
              <a:t> do coração em fazê-las).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25</a:t>
            </a:fld>
            <a:endParaRPr lang="pt-BR"/>
          </a:p>
        </p:txBody>
      </p:sp>
      <p:sp>
        <p:nvSpPr>
          <p:cNvPr id="4" name="Retângulo 3"/>
          <p:cNvSpPr/>
          <p:nvPr/>
        </p:nvSpPr>
        <p:spPr>
          <a:xfrm>
            <a:off x="0" y="0"/>
            <a:ext cx="9144000" cy="5601533"/>
          </a:xfrm>
          <a:prstGeom prst="rect">
            <a:avLst/>
          </a:prstGeom>
        </p:spPr>
        <p:txBody>
          <a:bodyPr wrap="square">
            <a:spAutoFit/>
          </a:bodyPr>
          <a:lstStyle/>
          <a:p>
            <a:r>
              <a:rPr lang="pt-BR" sz="4400" dirty="0">
                <a:solidFill>
                  <a:schemeClr val="bg2">
                    <a:lumMod val="60000"/>
                    <a:lumOff val="40000"/>
                  </a:schemeClr>
                </a:solidFill>
              </a:rPr>
              <a:t>    “</a:t>
            </a:r>
            <a:r>
              <a:rPr lang="pt-BR" sz="3200" dirty="0">
                <a:solidFill>
                  <a:schemeClr val="bg2">
                    <a:lumMod val="60000"/>
                    <a:lumOff val="40000"/>
                  </a:schemeClr>
                </a:solidFill>
              </a:rPr>
              <a:t>Portanto, </a:t>
            </a:r>
            <a:r>
              <a:rPr lang="pt-BR" sz="4400" dirty="0">
                <a:solidFill>
                  <a:schemeClr val="bg2">
                    <a:lumMod val="60000"/>
                    <a:lumOff val="40000"/>
                  </a:schemeClr>
                </a:solidFill>
              </a:rPr>
              <a:t>nada julgueis antes de tempo, até que o Senhor venha, o qual também trará à luz as coisas ocultas das trevas, e </a:t>
            </a:r>
            <a:r>
              <a:rPr lang="pt-BR" sz="4400" b="1" dirty="0">
                <a:solidFill>
                  <a:schemeClr val="bg2">
                    <a:lumMod val="60000"/>
                    <a:lumOff val="40000"/>
                  </a:schemeClr>
                </a:solidFill>
              </a:rPr>
              <a:t>manifestará </a:t>
            </a:r>
            <a:r>
              <a:rPr lang="pt-BR" sz="6000" b="1" u="sng" dirty="0">
                <a:solidFill>
                  <a:schemeClr val="bg2">
                    <a:lumMod val="60000"/>
                    <a:lumOff val="40000"/>
                  </a:schemeClr>
                </a:solidFill>
              </a:rPr>
              <a:t>os desígnios dos corações</a:t>
            </a:r>
            <a:r>
              <a:rPr lang="pt-BR" sz="4400" b="1" u="sng" dirty="0">
                <a:solidFill>
                  <a:schemeClr val="bg2">
                    <a:lumMod val="60000"/>
                    <a:lumOff val="40000"/>
                  </a:schemeClr>
                </a:solidFill>
              </a:rPr>
              <a:t>;</a:t>
            </a:r>
            <a:r>
              <a:rPr lang="pt-BR" sz="4400" b="1" dirty="0">
                <a:solidFill>
                  <a:schemeClr val="bg2">
                    <a:lumMod val="60000"/>
                    <a:lumOff val="40000"/>
                  </a:schemeClr>
                </a:solidFill>
              </a:rPr>
              <a:t> e então cada um receberá de Deus o louvor</a:t>
            </a:r>
            <a:r>
              <a:rPr lang="pt-BR" sz="4400" dirty="0">
                <a:solidFill>
                  <a:schemeClr val="bg2">
                    <a:lumMod val="60000"/>
                    <a:lumOff val="40000"/>
                  </a:schemeClr>
                </a:solidFill>
              </a:rPr>
              <a:t>.” (1 Coríntios 4:5 ACF)</a:t>
            </a:r>
            <a:br>
              <a:rPr lang="pt-BR" dirty="0"/>
            </a:br>
            <a:endParaRPr lang="pt-B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26</a:t>
            </a:fld>
            <a:endParaRPr lang="pt-BR"/>
          </a:p>
        </p:txBody>
      </p:sp>
      <p:sp>
        <p:nvSpPr>
          <p:cNvPr id="4" name="Retângulo 3"/>
          <p:cNvSpPr/>
          <p:nvPr/>
        </p:nvSpPr>
        <p:spPr>
          <a:xfrm>
            <a:off x="0" y="0"/>
            <a:ext cx="9144000" cy="4339650"/>
          </a:xfrm>
          <a:prstGeom prst="rect">
            <a:avLst/>
          </a:prstGeom>
        </p:spPr>
        <p:txBody>
          <a:bodyPr wrap="square">
            <a:spAutoFit/>
          </a:bodyPr>
          <a:lstStyle/>
          <a:p>
            <a:r>
              <a:rPr lang="pt-BR" sz="4800" b="1" u="sng" dirty="0"/>
              <a:t>Também são bases para o julgamento do Tribunal do Cristo:</a:t>
            </a:r>
            <a:br>
              <a:rPr lang="pt-BR" sz="3600" dirty="0"/>
            </a:br>
            <a:br>
              <a:rPr lang="pt-BR" sz="3600" dirty="0"/>
            </a:br>
            <a:r>
              <a:rPr lang="pt-BR" sz="3600" dirty="0"/>
              <a:t>2) A mordomia e fidelidade no uso dos talentos Mt 20:1-16 (mesmo salário para os contratados tarde); 25:14-30 (mau servo escondeu o 1 talento); </a:t>
            </a:r>
            <a:r>
              <a:rPr lang="pt-BR" sz="3600" u="sng" dirty="0">
                <a:solidFill>
                  <a:srgbClr val="FFFF99"/>
                </a:solidFill>
              </a:rPr>
              <a:t>1Co 4:2</a:t>
            </a:r>
            <a:r>
              <a:rPr lang="pt-BR" sz="3600"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27</a:t>
            </a:fld>
            <a:endParaRPr lang="pt-BR"/>
          </a:p>
        </p:txBody>
      </p:sp>
      <p:sp>
        <p:nvSpPr>
          <p:cNvPr id="4" name="Retângulo 3"/>
          <p:cNvSpPr/>
          <p:nvPr/>
        </p:nvSpPr>
        <p:spPr>
          <a:xfrm>
            <a:off x="0" y="1"/>
            <a:ext cx="9144000" cy="2123658"/>
          </a:xfrm>
          <a:prstGeom prst="rect">
            <a:avLst/>
          </a:prstGeom>
        </p:spPr>
        <p:txBody>
          <a:bodyPr wrap="square">
            <a:spAutoFit/>
          </a:bodyPr>
          <a:lstStyle/>
          <a:p>
            <a:r>
              <a:rPr lang="pt-BR" sz="4400" dirty="0">
                <a:solidFill>
                  <a:schemeClr val="bg2">
                    <a:lumMod val="60000"/>
                    <a:lumOff val="40000"/>
                  </a:schemeClr>
                </a:solidFill>
              </a:rPr>
              <a:t> “</a:t>
            </a:r>
            <a:r>
              <a:rPr lang="pt-BR" sz="3200" dirty="0">
                <a:solidFill>
                  <a:schemeClr val="bg2">
                    <a:lumMod val="60000"/>
                    <a:lumOff val="40000"/>
                  </a:schemeClr>
                </a:solidFill>
              </a:rPr>
              <a:t>Além disso, </a:t>
            </a:r>
            <a:r>
              <a:rPr lang="pt-BR" sz="4400" dirty="0">
                <a:solidFill>
                  <a:schemeClr val="bg2">
                    <a:lumMod val="60000"/>
                    <a:lumOff val="40000"/>
                  </a:schemeClr>
                </a:solidFill>
              </a:rPr>
              <a:t>requer-se dos despenseiros que </a:t>
            </a:r>
            <a:r>
              <a:rPr lang="pt-BR" sz="4400" b="1" dirty="0">
                <a:solidFill>
                  <a:schemeClr val="bg2">
                    <a:lumMod val="60000"/>
                    <a:lumOff val="40000"/>
                  </a:schemeClr>
                </a:solidFill>
              </a:rPr>
              <a:t>cada um se ache </a:t>
            </a:r>
            <a:r>
              <a:rPr lang="pt-BR" sz="4400" b="1" u="sng" dirty="0">
                <a:solidFill>
                  <a:schemeClr val="bg2">
                    <a:lumMod val="60000"/>
                    <a:lumOff val="40000"/>
                  </a:schemeClr>
                </a:solidFill>
              </a:rPr>
              <a:t>fiel</a:t>
            </a:r>
            <a:r>
              <a:rPr lang="pt-BR" sz="4400" dirty="0">
                <a:solidFill>
                  <a:schemeClr val="bg2">
                    <a:lumMod val="60000"/>
                    <a:lumOff val="40000"/>
                  </a:schemeClr>
                </a:solidFill>
              </a:rPr>
              <a:t>.” (1Co 4:2 ACF)</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28</a:t>
            </a:fld>
            <a:endParaRPr lang="pt-BR"/>
          </a:p>
        </p:txBody>
      </p:sp>
      <p:sp>
        <p:nvSpPr>
          <p:cNvPr id="34817" name="Rectangle 1"/>
          <p:cNvSpPr>
            <a:spLocks noChangeArrowheads="1"/>
          </p:cNvSpPr>
          <p:nvPr/>
        </p:nvSpPr>
        <p:spPr bwMode="auto">
          <a:xfrm>
            <a:off x="1" y="0"/>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4000" b="0" i="0" u="none" strike="noStrike" cap="none" normalizeH="0" baseline="0" dirty="0">
                <a:ln>
                  <a:noFill/>
                </a:ln>
                <a:solidFill>
                  <a:schemeClr val="tx1"/>
                </a:solidFill>
                <a:effectLst/>
                <a:latin typeface="Arial" pitchFamily="34" charset="0"/>
                <a:ea typeface="Times New Roman" pitchFamily="18" charset="0"/>
                <a:cs typeface="Calibri" pitchFamily="34" charset="0"/>
              </a:rPr>
              <a:t>3) A mordomia e fidelidade no uso dos bens que Deus nos emprestou Mt 6:20; 2Co 9:6; 8:12; Gl 6:7; </a:t>
            </a:r>
            <a:endParaRPr kumimoji="0" lang="pt-BR" sz="4000" b="0" i="0" u="none" strike="noStrike" cap="none" normalizeH="0" baseline="0" dirty="0">
              <a:ln>
                <a:noFill/>
              </a:ln>
              <a:solidFill>
                <a:schemeClr val="tx1"/>
              </a:solidFill>
              <a:effectLst/>
              <a:latin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29</a:t>
            </a:fld>
            <a:endParaRPr lang="pt-BR"/>
          </a:p>
        </p:txBody>
      </p:sp>
      <p:sp>
        <p:nvSpPr>
          <p:cNvPr id="4" name="Retângulo 3"/>
          <p:cNvSpPr/>
          <p:nvPr/>
        </p:nvSpPr>
        <p:spPr>
          <a:xfrm>
            <a:off x="0" y="0"/>
            <a:ext cx="9144000" cy="6370975"/>
          </a:xfrm>
          <a:prstGeom prst="rect">
            <a:avLst/>
          </a:prstGeom>
        </p:spPr>
        <p:txBody>
          <a:bodyPr wrap="square">
            <a:spAutoFit/>
          </a:bodyPr>
          <a:lstStyle/>
          <a:p>
            <a:r>
              <a:rPr lang="pt-BR" sz="2800" dirty="0">
                <a:solidFill>
                  <a:schemeClr val="bg2">
                    <a:lumMod val="60000"/>
                    <a:lumOff val="40000"/>
                  </a:schemeClr>
                </a:solidFill>
              </a:rPr>
              <a:t> “Mas </a:t>
            </a:r>
            <a:r>
              <a:rPr lang="pt-BR" sz="4400" u="sng" dirty="0">
                <a:solidFill>
                  <a:schemeClr val="bg2">
                    <a:lumMod val="60000"/>
                    <a:lumOff val="40000"/>
                  </a:schemeClr>
                </a:solidFill>
              </a:rPr>
              <a:t>ajuntai tesouros no céu</a:t>
            </a:r>
            <a:r>
              <a:rPr lang="pt-BR" sz="2800" dirty="0">
                <a:solidFill>
                  <a:schemeClr val="bg2">
                    <a:lumMod val="60000"/>
                    <a:lumOff val="40000"/>
                  </a:schemeClr>
                </a:solidFill>
              </a:rPr>
              <a:t>, onde nem a traça nem a ferrugem consomem, e onde os ladrões não minam nem roubam.” (Mt 6:20 ACF)</a:t>
            </a:r>
            <a:br>
              <a:rPr lang="pt-BR" sz="2800" dirty="0">
                <a:solidFill>
                  <a:schemeClr val="bg2">
                    <a:lumMod val="60000"/>
                    <a:lumOff val="40000"/>
                  </a:schemeClr>
                </a:solidFill>
              </a:rPr>
            </a:br>
            <a:br>
              <a:rPr lang="pt-BR" sz="2800" dirty="0">
                <a:solidFill>
                  <a:schemeClr val="bg2">
                    <a:lumMod val="60000"/>
                    <a:lumOff val="40000"/>
                  </a:schemeClr>
                </a:solidFill>
              </a:rPr>
            </a:br>
            <a:r>
              <a:rPr lang="pt-BR" sz="2800" dirty="0">
                <a:solidFill>
                  <a:schemeClr val="bg2">
                    <a:lumMod val="60000"/>
                    <a:lumOff val="40000"/>
                  </a:schemeClr>
                </a:solidFill>
              </a:rPr>
              <a:t>   “E digo isto: Que o que semeia pouco, pouco também ceifará; e o que semeia em abundância, em abundância ceifará.” (2Co 9:6 ACF)</a:t>
            </a:r>
            <a:br>
              <a:rPr lang="pt-BR" sz="2800" dirty="0">
                <a:solidFill>
                  <a:schemeClr val="bg2">
                    <a:lumMod val="60000"/>
                    <a:lumOff val="40000"/>
                  </a:schemeClr>
                </a:solidFill>
              </a:rPr>
            </a:br>
            <a:br>
              <a:rPr lang="pt-BR" sz="2800" dirty="0">
                <a:solidFill>
                  <a:schemeClr val="bg2">
                    <a:lumMod val="60000"/>
                    <a:lumOff val="40000"/>
                  </a:schemeClr>
                </a:solidFill>
              </a:rPr>
            </a:br>
            <a:r>
              <a:rPr lang="pt-BR" sz="2800" dirty="0">
                <a:solidFill>
                  <a:schemeClr val="bg2">
                    <a:lumMod val="60000"/>
                    <a:lumOff val="40000"/>
                  </a:schemeClr>
                </a:solidFill>
              </a:rPr>
              <a:t>   “Porque, se há prontidão de vontade, será aceita segundo o que qualquer tem, e não segundo o que não tem.” (2Co 8:12 ACF)</a:t>
            </a:r>
            <a:br>
              <a:rPr lang="pt-BR" sz="2800" dirty="0">
                <a:solidFill>
                  <a:schemeClr val="bg2">
                    <a:lumMod val="60000"/>
                    <a:lumOff val="40000"/>
                  </a:schemeClr>
                </a:solidFill>
              </a:rPr>
            </a:br>
            <a:br>
              <a:rPr lang="pt-BR" sz="2800" dirty="0">
                <a:solidFill>
                  <a:schemeClr val="bg2">
                    <a:lumMod val="60000"/>
                    <a:lumOff val="40000"/>
                  </a:schemeClr>
                </a:solidFill>
              </a:rPr>
            </a:br>
            <a:r>
              <a:rPr lang="pt-BR" sz="2800" dirty="0">
                <a:solidFill>
                  <a:schemeClr val="bg2">
                    <a:lumMod val="60000"/>
                    <a:lumOff val="40000"/>
                  </a:schemeClr>
                </a:solidFill>
              </a:rPr>
              <a:t>   “Não erreis: Deus não se deixa escarnecer; porque tudo o que o homem semear, isso também ceifará.” (Gl 6:7 ACF)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5000" b="1" u="sng" dirty="0">
                <a:solidFill>
                  <a:srgbClr val="FFFF00"/>
                </a:solidFill>
              </a:rPr>
              <a:t>1) Iminente Arrebatamento</a:t>
            </a:r>
            <a:endParaRPr lang="pt-BR" sz="5000" dirty="0"/>
          </a:p>
        </p:txBody>
      </p:sp>
      <p:sp>
        <p:nvSpPr>
          <p:cNvPr id="3" name="Espaço Reservado para Conteúdo 2"/>
          <p:cNvSpPr>
            <a:spLocks noGrp="1"/>
          </p:cNvSpPr>
          <p:nvPr>
            <p:ph idx="1"/>
          </p:nvPr>
        </p:nvSpPr>
        <p:spPr/>
        <p:txBody>
          <a:bodyPr/>
          <a:lstStyle/>
          <a:p>
            <a:pPr marL="0" indent="0">
              <a:buNone/>
            </a:pPr>
            <a:r>
              <a:rPr lang="pt-BR" dirty="0"/>
              <a:t> </a:t>
            </a:r>
          </a:p>
        </p:txBody>
      </p:sp>
      <p:sp>
        <p:nvSpPr>
          <p:cNvPr id="4" name="Espaço Reservado para Rodapé 3"/>
          <p:cNvSpPr>
            <a:spLocks noGrp="1"/>
          </p:cNvSpPr>
          <p:nvPr>
            <p:ph type="ftr" sz="quarter" idx="11"/>
          </p:nvPr>
        </p:nvSpPr>
        <p:spPr/>
        <p:txBody>
          <a:bodyPr/>
          <a:lstStyle/>
          <a:p>
            <a:r>
              <a:rPr lang="pt-BR"/>
              <a:t>Iminentes Ressur. 1.2 e Arreb. 1; Bema.</a:t>
            </a:r>
          </a:p>
        </p:txBody>
      </p:sp>
      <p:sp>
        <p:nvSpPr>
          <p:cNvPr id="5" name="Espaço Reservado para Número de Slide 4"/>
          <p:cNvSpPr>
            <a:spLocks noGrp="1"/>
          </p:cNvSpPr>
          <p:nvPr>
            <p:ph type="sldNum" sz="quarter" idx="12"/>
          </p:nvPr>
        </p:nvSpPr>
        <p:spPr/>
        <p:txBody>
          <a:bodyPr/>
          <a:lstStyle/>
          <a:p>
            <a:fld id="{C2E94EA5-79C2-4A05-9B11-5522698CADF3}" type="slidenum">
              <a:rPr lang="pt-BR" smtClean="0"/>
              <a:t>3</a:t>
            </a:fld>
            <a:endParaRPr lang="pt-B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30</a:t>
            </a:fld>
            <a:endParaRPr lang="pt-BR"/>
          </a:p>
        </p:txBody>
      </p:sp>
      <p:sp>
        <p:nvSpPr>
          <p:cNvPr id="4" name="Retângulo 3"/>
          <p:cNvSpPr/>
          <p:nvPr/>
        </p:nvSpPr>
        <p:spPr>
          <a:xfrm>
            <a:off x="0" y="0"/>
            <a:ext cx="9144000" cy="1446550"/>
          </a:xfrm>
          <a:prstGeom prst="rect">
            <a:avLst/>
          </a:prstGeom>
        </p:spPr>
        <p:txBody>
          <a:bodyPr wrap="square">
            <a:spAutoFit/>
          </a:bodyPr>
          <a:lstStyle/>
          <a:p>
            <a:r>
              <a:rPr lang="pt-BR" sz="4400" dirty="0"/>
              <a:t>4) o zelo em ganhar almas Dn 12:3; </a:t>
            </a:r>
            <a:r>
              <a:rPr lang="pt-BR" sz="4400" u="sng" dirty="0">
                <a:solidFill>
                  <a:srgbClr val="FFFF99"/>
                </a:solidFill>
              </a:rPr>
              <a:t>1Ts 2:19-20</a:t>
            </a:r>
            <a:r>
              <a:rPr lang="pt-BR" sz="4400" dirty="0"/>
              <a:t>;</a:t>
            </a:r>
            <a:r>
              <a:rPr lang="pt-BR" dirty="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31</a:t>
            </a:fld>
            <a:endParaRPr lang="pt-BR"/>
          </a:p>
        </p:txBody>
      </p:sp>
      <p:sp>
        <p:nvSpPr>
          <p:cNvPr id="4" name="Retângulo 3"/>
          <p:cNvSpPr/>
          <p:nvPr/>
        </p:nvSpPr>
        <p:spPr>
          <a:xfrm>
            <a:off x="0" y="1"/>
            <a:ext cx="9144000" cy="5201424"/>
          </a:xfrm>
          <a:prstGeom prst="rect">
            <a:avLst/>
          </a:prstGeom>
        </p:spPr>
        <p:txBody>
          <a:bodyPr wrap="square">
            <a:spAutoFit/>
          </a:bodyPr>
          <a:lstStyle/>
          <a:p>
            <a:r>
              <a:rPr lang="pt-BR" sz="3200" dirty="0">
                <a:solidFill>
                  <a:schemeClr val="bg2">
                    <a:lumMod val="60000"/>
                    <a:lumOff val="40000"/>
                  </a:schemeClr>
                </a:solidFill>
              </a:rPr>
              <a:t>“Os que forem sábios, pois, resplandecerão como o fulgor do firmamento; e os que a muitos ensinam a justiça, como as estrelas sempre e eternamente.” (Dn 12:3 ACF)</a:t>
            </a:r>
            <a:br>
              <a:rPr lang="pt-BR" sz="3200" dirty="0">
                <a:solidFill>
                  <a:schemeClr val="bg2">
                    <a:lumMod val="60000"/>
                    <a:lumOff val="40000"/>
                  </a:schemeClr>
                </a:solidFill>
              </a:rPr>
            </a:br>
            <a:br>
              <a:rPr lang="pt-BR" sz="3200" dirty="0">
                <a:solidFill>
                  <a:schemeClr val="bg2">
                    <a:lumMod val="60000"/>
                    <a:lumOff val="40000"/>
                  </a:schemeClr>
                </a:solidFill>
              </a:rPr>
            </a:br>
            <a:r>
              <a:rPr lang="pt-BR" sz="3200" dirty="0">
                <a:solidFill>
                  <a:schemeClr val="bg2">
                    <a:lumMod val="60000"/>
                    <a:lumOff val="40000"/>
                  </a:schemeClr>
                </a:solidFill>
              </a:rPr>
              <a:t>   “19 Porque, qual é a nossa esperança, ou gozo, ou coroa de glória? Porventura não o sois vós também diante de nosso Senhor Jesus Cristo em sua vinda? 20 Na verdade </a:t>
            </a:r>
            <a:r>
              <a:rPr lang="pt-BR" sz="4400" u="sng" dirty="0">
                <a:solidFill>
                  <a:schemeClr val="bg2">
                    <a:lumMod val="60000"/>
                    <a:lumOff val="40000"/>
                  </a:schemeClr>
                </a:solidFill>
              </a:rPr>
              <a:t>vós sois a nossa glória e gozo</a:t>
            </a:r>
            <a:r>
              <a:rPr lang="pt-BR" sz="3200" dirty="0">
                <a:solidFill>
                  <a:schemeClr val="bg2">
                    <a:lumMod val="60000"/>
                    <a:lumOff val="40000"/>
                  </a:schemeClr>
                </a:solidFill>
              </a:rPr>
              <a:t>.” (1Ts 2:19-20 ACF)</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32</a:t>
            </a:fld>
            <a:endParaRPr lang="pt-BR"/>
          </a:p>
        </p:txBody>
      </p:sp>
      <p:sp>
        <p:nvSpPr>
          <p:cNvPr id="4" name="Retângulo 3"/>
          <p:cNvSpPr/>
          <p:nvPr/>
        </p:nvSpPr>
        <p:spPr>
          <a:xfrm>
            <a:off x="0" y="0"/>
            <a:ext cx="9144000" cy="1323439"/>
          </a:xfrm>
          <a:prstGeom prst="rect">
            <a:avLst/>
          </a:prstGeom>
        </p:spPr>
        <p:txBody>
          <a:bodyPr wrap="square">
            <a:spAutoFit/>
          </a:bodyPr>
          <a:lstStyle/>
          <a:p>
            <a:r>
              <a:rPr lang="pt-BR" sz="4000" dirty="0"/>
              <a:t>5) o amor </a:t>
            </a:r>
            <a:r>
              <a:rPr lang="pt-BR" sz="4000" u="sng" dirty="0"/>
              <a:t>manifesto</a:t>
            </a:r>
            <a:r>
              <a:rPr lang="pt-BR" sz="4000" dirty="0"/>
              <a:t>, principalmente aos </a:t>
            </a:r>
            <a:r>
              <a:rPr lang="pt-BR" sz="4000" u="sng" dirty="0"/>
              <a:t>irmãos</a:t>
            </a:r>
            <a:r>
              <a:rPr lang="pt-BR" sz="4000" dirty="0"/>
              <a:t> Mt 10:40,42; </a:t>
            </a:r>
            <a:r>
              <a:rPr lang="pt-BR" sz="4000" u="sng" dirty="0">
                <a:solidFill>
                  <a:srgbClr val="FFFF99"/>
                </a:solidFill>
              </a:rPr>
              <a:t>Gl 6:10</a:t>
            </a:r>
            <a:r>
              <a:rPr lang="pt-BR" sz="4000" dirty="0"/>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33</a:t>
            </a:fld>
            <a:endParaRPr lang="pt-BR"/>
          </a:p>
        </p:txBody>
      </p:sp>
      <p:sp>
        <p:nvSpPr>
          <p:cNvPr id="4" name="Retângulo 3"/>
          <p:cNvSpPr/>
          <p:nvPr/>
        </p:nvSpPr>
        <p:spPr>
          <a:xfrm>
            <a:off x="0" y="0"/>
            <a:ext cx="9144000" cy="6001643"/>
          </a:xfrm>
          <a:prstGeom prst="rect">
            <a:avLst/>
          </a:prstGeom>
        </p:spPr>
        <p:txBody>
          <a:bodyPr wrap="square">
            <a:spAutoFit/>
          </a:bodyPr>
          <a:lstStyle/>
          <a:p>
            <a:r>
              <a:rPr lang="pt-BR" sz="3200" dirty="0">
                <a:solidFill>
                  <a:schemeClr val="bg2">
                    <a:lumMod val="60000"/>
                    <a:lumOff val="40000"/>
                  </a:schemeClr>
                </a:solidFill>
              </a:rPr>
              <a:t> “Quem vos recebe, a mim me recebe; e quem me recebe a mim, recebe aquele que me enviou.” (Mt 10:40 ACF)</a:t>
            </a:r>
            <a:br>
              <a:rPr lang="pt-BR" sz="3200" dirty="0">
                <a:solidFill>
                  <a:schemeClr val="bg2">
                    <a:lumMod val="60000"/>
                    <a:lumOff val="40000"/>
                  </a:schemeClr>
                </a:solidFill>
              </a:rPr>
            </a:br>
            <a:br>
              <a:rPr lang="pt-BR" sz="3200" dirty="0">
                <a:solidFill>
                  <a:schemeClr val="bg2">
                    <a:lumMod val="60000"/>
                    <a:lumOff val="40000"/>
                  </a:schemeClr>
                </a:solidFill>
              </a:rPr>
            </a:br>
            <a:r>
              <a:rPr lang="pt-BR" sz="3200" dirty="0">
                <a:solidFill>
                  <a:schemeClr val="bg2">
                    <a:lumMod val="60000"/>
                    <a:lumOff val="40000"/>
                  </a:schemeClr>
                </a:solidFill>
              </a:rPr>
              <a:t>   “E </a:t>
            </a:r>
            <a:r>
              <a:rPr lang="pt-BR" sz="3200" b="1" u="sng" dirty="0">
                <a:solidFill>
                  <a:schemeClr val="bg2">
                    <a:lumMod val="60000"/>
                    <a:lumOff val="40000"/>
                  </a:schemeClr>
                </a:solidFill>
              </a:rPr>
              <a:t>qualquer que tiver dado só que seja um copo de água fria a um destes pequenos</a:t>
            </a:r>
            <a:r>
              <a:rPr lang="pt-BR" sz="3200" dirty="0">
                <a:solidFill>
                  <a:schemeClr val="bg2">
                    <a:lumMod val="60000"/>
                    <a:lumOff val="40000"/>
                  </a:schemeClr>
                </a:solidFill>
              </a:rPr>
              <a:t>, em nome de discípulo, em verdade vos digo que </a:t>
            </a:r>
            <a:r>
              <a:rPr lang="pt-BR" sz="3200" b="1" u="sng" dirty="0">
                <a:solidFill>
                  <a:schemeClr val="bg2">
                    <a:lumMod val="60000"/>
                    <a:lumOff val="40000"/>
                  </a:schemeClr>
                </a:solidFill>
              </a:rPr>
              <a:t>de modo algum perderá o seu galardão</a:t>
            </a:r>
            <a:r>
              <a:rPr lang="pt-BR" sz="3200" u="sng" dirty="0">
                <a:solidFill>
                  <a:schemeClr val="bg2">
                    <a:lumMod val="60000"/>
                    <a:lumOff val="40000"/>
                  </a:schemeClr>
                </a:solidFill>
              </a:rPr>
              <a:t>.</a:t>
            </a:r>
            <a:r>
              <a:rPr lang="pt-BR" sz="3200" dirty="0">
                <a:solidFill>
                  <a:schemeClr val="bg2">
                    <a:lumMod val="60000"/>
                    <a:lumOff val="40000"/>
                  </a:schemeClr>
                </a:solidFill>
              </a:rPr>
              <a:t>” (Mt 10:42 ACF)</a:t>
            </a:r>
            <a:br>
              <a:rPr lang="pt-BR" sz="3200" dirty="0">
                <a:solidFill>
                  <a:schemeClr val="bg2">
                    <a:lumMod val="60000"/>
                    <a:lumOff val="40000"/>
                  </a:schemeClr>
                </a:solidFill>
              </a:rPr>
            </a:br>
            <a:br>
              <a:rPr lang="pt-BR" sz="3200" dirty="0">
                <a:solidFill>
                  <a:schemeClr val="bg2">
                    <a:lumMod val="60000"/>
                    <a:lumOff val="40000"/>
                  </a:schemeClr>
                </a:solidFill>
              </a:rPr>
            </a:br>
            <a:r>
              <a:rPr lang="pt-BR" sz="3200" dirty="0">
                <a:solidFill>
                  <a:schemeClr val="bg2">
                    <a:lumMod val="60000"/>
                    <a:lumOff val="40000"/>
                  </a:schemeClr>
                </a:solidFill>
              </a:rPr>
              <a:t>   “Então, enquanto temos tempo</a:t>
            </a:r>
            <a:r>
              <a:rPr lang="pt-BR" sz="3200" b="1" dirty="0">
                <a:solidFill>
                  <a:schemeClr val="bg2">
                    <a:lumMod val="60000"/>
                    <a:lumOff val="40000"/>
                  </a:schemeClr>
                </a:solidFill>
              </a:rPr>
              <a:t>, </a:t>
            </a:r>
            <a:r>
              <a:rPr lang="pt-BR" sz="3200" b="1" u="sng" dirty="0">
                <a:solidFill>
                  <a:schemeClr val="bg2">
                    <a:lumMod val="60000"/>
                    <a:lumOff val="40000"/>
                  </a:schemeClr>
                </a:solidFill>
              </a:rPr>
              <a:t>façamos bem a todos, mas principalmente aos domésticos da fé</a:t>
            </a:r>
            <a:r>
              <a:rPr lang="pt-BR" sz="3200" dirty="0">
                <a:solidFill>
                  <a:schemeClr val="bg2">
                    <a:lumMod val="60000"/>
                    <a:lumOff val="40000"/>
                  </a:schemeClr>
                </a:solidFill>
              </a:rPr>
              <a:t>.” (Gl 6:10 ACF)</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34</a:t>
            </a:fld>
            <a:endParaRPr lang="pt-BR"/>
          </a:p>
        </p:txBody>
      </p:sp>
      <p:sp>
        <p:nvSpPr>
          <p:cNvPr id="4" name="Retângulo 3"/>
          <p:cNvSpPr/>
          <p:nvPr/>
        </p:nvSpPr>
        <p:spPr>
          <a:xfrm>
            <a:off x="0" y="0"/>
            <a:ext cx="9144000" cy="1323439"/>
          </a:xfrm>
          <a:prstGeom prst="rect">
            <a:avLst/>
          </a:prstGeom>
        </p:spPr>
        <p:txBody>
          <a:bodyPr wrap="square">
            <a:spAutoFit/>
          </a:bodyPr>
          <a:lstStyle/>
          <a:p>
            <a:r>
              <a:rPr lang="pt-BR" sz="4000" dirty="0"/>
              <a:t>6) a perseverança nas perseguições </a:t>
            </a:r>
            <a:r>
              <a:rPr lang="pt-BR" sz="4000" u="sng" dirty="0"/>
              <a:t>Mt 5:11-12</a:t>
            </a:r>
            <a:r>
              <a:rPr lang="pt-BR" sz="4000" dirty="0"/>
              <a:t>; 2Tm 2:12; </a:t>
            </a:r>
            <a:r>
              <a:rPr lang="pt-BR" sz="4000" u="sng" dirty="0">
                <a:solidFill>
                  <a:srgbClr val="FFFF99"/>
                </a:solidFill>
              </a:rPr>
              <a:t>Tg 1:12</a:t>
            </a:r>
            <a:r>
              <a:rPr lang="pt-BR" sz="4000" dirty="0"/>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35</a:t>
            </a:fld>
            <a:endParaRPr lang="pt-BR"/>
          </a:p>
        </p:txBody>
      </p:sp>
      <p:sp>
        <p:nvSpPr>
          <p:cNvPr id="44033" name="Rectangle 1"/>
          <p:cNvSpPr>
            <a:spLocks noChangeArrowheads="1"/>
          </p:cNvSpPr>
          <p:nvPr/>
        </p:nvSpPr>
        <p:spPr bwMode="auto">
          <a:xfrm>
            <a:off x="0" y="0"/>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28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   “11 </a:t>
            </a:r>
            <a:r>
              <a:rPr kumimoji="0" lang="pt-BR" sz="2800" b="1" i="0" u="none" strike="noStrike" cap="none" normalizeH="0" baseline="0" dirty="0" err="1">
                <a:ln>
                  <a:noFill/>
                </a:ln>
                <a:solidFill>
                  <a:schemeClr val="bg2">
                    <a:lumMod val="60000"/>
                    <a:lumOff val="40000"/>
                  </a:schemeClr>
                </a:solidFill>
                <a:effectLst/>
                <a:latin typeface="Arial" pitchFamily="34" charset="0"/>
                <a:ea typeface="Times New Roman" pitchFamily="18" charset="0"/>
                <a:cs typeface="Calibri" pitchFamily="34" charset="0"/>
              </a:rPr>
              <a:t>Bem-aventurados</a:t>
            </a:r>
            <a:r>
              <a:rPr kumimoji="0" lang="pt-BR" sz="2800" b="1"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 sois vós, quando vos injuriarem e perseguirem e, </a:t>
            </a:r>
            <a:r>
              <a:rPr kumimoji="0" lang="pt-BR" sz="2800" b="1" i="0" u="sng"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mentindo</a:t>
            </a:r>
            <a:r>
              <a:rPr kumimoji="0" lang="pt-BR" sz="2800" b="1"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 disserem todo o mal contra vós por </a:t>
            </a:r>
            <a:r>
              <a:rPr kumimoji="0" lang="pt-BR" sz="2800" b="1" i="0" u="sng"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minha</a:t>
            </a:r>
            <a:r>
              <a:rPr kumimoji="0" lang="pt-BR" sz="2800" b="1"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 causa</a:t>
            </a:r>
            <a:r>
              <a:rPr kumimoji="0" lang="pt-BR" sz="28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 </a:t>
            </a:r>
            <a:r>
              <a:rPr kumimoji="0" lang="pt-BR" sz="2800" b="1"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12 Exultai e alegrai-vos, porque é grande o vosso galardão nos céus</a:t>
            </a:r>
            <a:r>
              <a:rPr kumimoji="0" lang="pt-BR" sz="28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 porque assim perseguiram os profetas que foram antes de vós.” (Mt 5:11-12 ACF)</a:t>
            </a:r>
            <a:br>
              <a:rPr kumimoji="0" lang="pt-BR" sz="28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br>
            <a:br>
              <a:rPr kumimoji="0" lang="pt-BR" sz="28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br>
            <a:r>
              <a:rPr kumimoji="0" lang="pt-BR" sz="28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   “Se sofrermos, também com ele reinaremos; se o negarmos, também ele nos negará;” (2Tm 2:12 ACF)</a:t>
            </a:r>
            <a:br>
              <a:rPr kumimoji="0" lang="pt-BR" sz="28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br>
            <a:br>
              <a:rPr kumimoji="0" lang="pt-BR" sz="28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br>
            <a:r>
              <a:rPr kumimoji="0" lang="pt-BR" sz="28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   “</a:t>
            </a:r>
            <a:r>
              <a:rPr kumimoji="0" lang="pt-BR" sz="2800" b="0" i="0" u="none" strike="noStrike" cap="none" normalizeH="0" baseline="0" dirty="0" err="1">
                <a:ln>
                  <a:noFill/>
                </a:ln>
                <a:solidFill>
                  <a:schemeClr val="bg2">
                    <a:lumMod val="60000"/>
                    <a:lumOff val="40000"/>
                  </a:schemeClr>
                </a:solidFill>
                <a:effectLst/>
                <a:latin typeface="Arial" pitchFamily="34" charset="0"/>
                <a:ea typeface="Times New Roman" pitchFamily="18" charset="0"/>
                <a:cs typeface="Calibri" pitchFamily="34" charset="0"/>
              </a:rPr>
              <a:t>Bem-aventurado</a:t>
            </a:r>
            <a:r>
              <a:rPr kumimoji="0" lang="pt-BR" sz="28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 o homem que suporta a tentação; porque, </a:t>
            </a:r>
            <a:r>
              <a:rPr kumimoji="0" lang="pt-BR" sz="2800" b="1"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quando for provado, </a:t>
            </a:r>
            <a:r>
              <a:rPr kumimoji="0" lang="pt-BR" sz="2800" b="1" i="0" u="sng"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receberá a coroa da vida, a qual o Senhor tem prometido aos que o amam</a:t>
            </a:r>
            <a:r>
              <a:rPr kumimoji="0" lang="pt-BR" sz="28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 (Tg 1:12 ACF)</a:t>
            </a:r>
            <a:endParaRPr kumimoji="0" lang="pt-BR" sz="2800" b="0" i="0" u="none" strike="noStrike" cap="none" normalizeH="0" baseline="0" dirty="0">
              <a:ln>
                <a:noFill/>
              </a:ln>
              <a:solidFill>
                <a:schemeClr val="bg2">
                  <a:lumMod val="60000"/>
                  <a:lumOff val="40000"/>
                </a:schemeClr>
              </a:solidFill>
              <a:effectLst/>
              <a:latin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36</a:t>
            </a:fld>
            <a:endParaRPr lang="pt-BR"/>
          </a:p>
        </p:txBody>
      </p:sp>
      <p:sp>
        <p:nvSpPr>
          <p:cNvPr id="51201" name="Rectangle 1"/>
          <p:cNvSpPr>
            <a:spLocks noChangeArrowheads="1"/>
          </p:cNvSpPr>
          <p:nvPr/>
        </p:nvSpPr>
        <p:spPr bwMode="auto">
          <a:xfrm>
            <a:off x="0" y="0"/>
            <a:ext cx="91440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4000" b="0" i="0" u="none" strike="noStrike" cap="none" normalizeH="0" baseline="0" dirty="0">
                <a:ln>
                  <a:noFill/>
                </a:ln>
                <a:solidFill>
                  <a:schemeClr val="tx1"/>
                </a:solidFill>
                <a:effectLst/>
                <a:latin typeface="Arial" pitchFamily="34" charset="0"/>
                <a:ea typeface="Times New Roman" pitchFamily="18" charset="0"/>
                <a:cs typeface="Calibri" pitchFamily="34" charset="0"/>
              </a:rPr>
              <a:t>- </a:t>
            </a:r>
            <a:r>
              <a:rPr kumimoji="0" lang="pt-BR" sz="4400" b="0" i="0" u="sng" strike="noStrike" cap="none" normalizeH="0" baseline="0" dirty="0">
                <a:ln>
                  <a:noFill/>
                </a:ln>
                <a:solidFill>
                  <a:srgbClr val="FFFF66"/>
                </a:solidFill>
                <a:effectLst/>
                <a:latin typeface="Arial" pitchFamily="34" charset="0"/>
                <a:ea typeface="Times New Roman" pitchFamily="18" charset="0"/>
                <a:cs typeface="Calibri" pitchFamily="34" charset="0"/>
              </a:rPr>
              <a:t>Resultados do julgamento </a:t>
            </a:r>
            <a:r>
              <a:rPr kumimoji="0" lang="pt-BR" sz="4400" b="1" i="0" u="sng" strike="noStrike" cap="none" normalizeH="0" baseline="0" dirty="0">
                <a:ln>
                  <a:noFill/>
                </a:ln>
                <a:solidFill>
                  <a:srgbClr val="FFFF66"/>
                </a:solidFill>
                <a:effectLst/>
                <a:latin typeface="Arial" pitchFamily="34" charset="0"/>
                <a:ea typeface="Times New Roman" pitchFamily="18" charset="0"/>
                <a:cs typeface="Calibri" pitchFamily="34" charset="0"/>
              </a:rPr>
              <a:t>1Co 3:11-15</a:t>
            </a:r>
            <a:r>
              <a:rPr kumimoji="0" lang="pt-BR" sz="4400" b="0" i="0" u="sng" strike="noStrike" cap="none" normalizeH="0" baseline="0" dirty="0">
                <a:ln>
                  <a:noFill/>
                </a:ln>
                <a:solidFill>
                  <a:srgbClr val="FFFF66"/>
                </a:solidFill>
                <a:effectLst/>
                <a:latin typeface="Arial" pitchFamily="34" charset="0"/>
                <a:ea typeface="Times New Roman" pitchFamily="18" charset="0"/>
                <a:cs typeface="Calibri" pitchFamily="34" charset="0"/>
              </a:rPr>
              <a:t>): </a:t>
            </a:r>
            <a:br>
              <a:rPr kumimoji="0" lang="pt-BR" sz="4000" b="0" i="0" u="none" strike="noStrike" cap="none" normalizeH="0" baseline="0" dirty="0">
                <a:ln>
                  <a:noFill/>
                </a:ln>
                <a:solidFill>
                  <a:schemeClr val="tx1"/>
                </a:solidFill>
                <a:effectLst/>
                <a:latin typeface="Arial" pitchFamily="34" charset="0"/>
                <a:ea typeface="Times New Roman" pitchFamily="18" charset="0"/>
                <a:cs typeface="Calibri" pitchFamily="34" charset="0"/>
              </a:rPr>
            </a:br>
            <a:br>
              <a:rPr kumimoji="0" lang="pt-BR" sz="4000" b="0" i="0" u="none" strike="noStrike" cap="none" normalizeH="0" baseline="0" dirty="0">
                <a:ln>
                  <a:noFill/>
                </a:ln>
                <a:solidFill>
                  <a:schemeClr val="tx1"/>
                </a:solidFill>
                <a:effectLst/>
                <a:latin typeface="Arial" pitchFamily="34" charset="0"/>
                <a:ea typeface="Times New Roman" pitchFamily="18" charset="0"/>
                <a:cs typeface="Calibri" pitchFamily="34" charset="0"/>
              </a:rPr>
            </a:br>
            <a:r>
              <a:rPr kumimoji="0" lang="pt-BR" sz="4000" b="0" i="0" u="none" strike="noStrike" cap="none" normalizeH="0" baseline="0" dirty="0">
                <a:ln>
                  <a:noFill/>
                </a:ln>
                <a:solidFill>
                  <a:schemeClr val="tx1"/>
                </a:solidFill>
                <a:effectLst/>
                <a:latin typeface="Arial" pitchFamily="34" charset="0"/>
                <a:ea typeface="Times New Roman" pitchFamily="18" charset="0"/>
                <a:cs typeface="Calibri" pitchFamily="34" charset="0"/>
              </a:rPr>
              <a:t>- Se o edifício (desígnio do coração) for de ouro, prata, pedras preciosas (todas estas coisas são purificadas e reluzem quando provadas pelo fogo):</a:t>
            </a:r>
            <a:br>
              <a:rPr kumimoji="0" lang="pt-BR" sz="4000" b="0" i="0" u="none" strike="noStrike" cap="none" normalizeH="0" baseline="0" dirty="0">
                <a:ln>
                  <a:noFill/>
                </a:ln>
                <a:solidFill>
                  <a:schemeClr val="tx1"/>
                </a:solidFill>
                <a:effectLst/>
                <a:latin typeface="Arial" pitchFamily="34" charset="0"/>
                <a:ea typeface="Times New Roman" pitchFamily="18" charset="0"/>
                <a:cs typeface="Calibri" pitchFamily="34" charset="0"/>
              </a:rPr>
            </a:br>
            <a:br>
              <a:rPr kumimoji="0" lang="pt-BR" sz="4000" b="0" i="0" u="none" strike="noStrike" cap="none" normalizeH="0" baseline="0" dirty="0">
                <a:ln>
                  <a:noFill/>
                </a:ln>
                <a:solidFill>
                  <a:schemeClr val="tx1"/>
                </a:solidFill>
                <a:effectLst/>
                <a:latin typeface="Arial" pitchFamily="34" charset="0"/>
                <a:ea typeface="Times New Roman" pitchFamily="18" charset="0"/>
                <a:cs typeface="Calibri" pitchFamily="34" charset="0"/>
              </a:rPr>
            </a:br>
            <a:r>
              <a:rPr kumimoji="0" lang="pt-BR" sz="4000" b="0" i="0" u="none" strike="noStrike" cap="none" normalizeH="0" baseline="0" dirty="0">
                <a:ln>
                  <a:noFill/>
                </a:ln>
                <a:solidFill>
                  <a:schemeClr val="tx1"/>
                </a:solidFill>
                <a:effectLst/>
                <a:latin typeface="Arial" pitchFamily="34" charset="0"/>
                <a:ea typeface="Times New Roman" pitchFamily="18" charset="0"/>
                <a:cs typeface="Calibri" pitchFamily="34" charset="0"/>
              </a:rPr>
              <a:t>1) galardões eternos 1Co 3:12.a,14; </a:t>
            </a:r>
            <a:endParaRPr kumimoji="0" lang="pt-BR" sz="4000" b="0" i="0" u="none" strike="noStrike" cap="none" normalizeH="0" baseline="0" dirty="0">
              <a:ln>
                <a:noFill/>
              </a:ln>
              <a:solidFill>
                <a:schemeClr val="tx1"/>
              </a:solidFill>
              <a:effectLst/>
              <a:latin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37</a:t>
            </a:fld>
            <a:endParaRPr lang="pt-BR"/>
          </a:p>
        </p:txBody>
      </p:sp>
      <p:sp>
        <p:nvSpPr>
          <p:cNvPr id="4" name="Retângulo 3"/>
          <p:cNvSpPr/>
          <p:nvPr/>
        </p:nvSpPr>
        <p:spPr>
          <a:xfrm>
            <a:off x="0" y="0"/>
            <a:ext cx="9144000" cy="6740307"/>
          </a:xfrm>
          <a:prstGeom prst="rect">
            <a:avLst/>
          </a:prstGeom>
        </p:spPr>
        <p:txBody>
          <a:bodyPr wrap="square">
            <a:spAutoFit/>
          </a:bodyPr>
          <a:lstStyle/>
          <a:p>
            <a:r>
              <a:rPr lang="pt-BR" sz="3600" dirty="0">
                <a:solidFill>
                  <a:schemeClr val="bg2">
                    <a:lumMod val="60000"/>
                    <a:lumOff val="40000"/>
                  </a:schemeClr>
                </a:solidFill>
              </a:rPr>
              <a:t>    “</a:t>
            </a:r>
            <a:r>
              <a:rPr lang="pt-BR" sz="2400" dirty="0">
                <a:solidFill>
                  <a:schemeClr val="bg2">
                    <a:lumMod val="60000"/>
                    <a:lumOff val="40000"/>
                  </a:schemeClr>
                </a:solidFill>
              </a:rPr>
              <a:t>11 ¶ Porque ninguém pode pôr outro fundamento além do que já está posto, o qual é Jesus Cristo. 12 E, </a:t>
            </a:r>
            <a:r>
              <a:rPr lang="pt-BR" sz="3600" b="1" dirty="0">
                <a:solidFill>
                  <a:schemeClr val="bg2">
                    <a:lumMod val="60000"/>
                    <a:lumOff val="40000"/>
                  </a:schemeClr>
                </a:solidFill>
              </a:rPr>
              <a:t>se alguém sobre este fundamento formar um edifício de ouro, prata, pedras preciosas, madeira, feno, palha, 13 A obra de cada um se manifestará</a:t>
            </a:r>
            <a:r>
              <a:rPr lang="pt-BR" sz="3600" dirty="0">
                <a:solidFill>
                  <a:schemeClr val="bg2">
                    <a:lumMod val="60000"/>
                    <a:lumOff val="40000"/>
                  </a:schemeClr>
                </a:solidFill>
              </a:rPr>
              <a:t>; </a:t>
            </a:r>
            <a:r>
              <a:rPr lang="pt-BR" sz="2400" dirty="0">
                <a:solidFill>
                  <a:schemeClr val="bg2">
                    <a:lumMod val="60000"/>
                    <a:lumOff val="40000"/>
                  </a:schemeClr>
                </a:solidFill>
              </a:rPr>
              <a:t>na verdade o dia a declarará, porque pelo fogo será descoberta; e </a:t>
            </a:r>
            <a:r>
              <a:rPr lang="pt-BR" sz="3600" b="1" dirty="0">
                <a:solidFill>
                  <a:schemeClr val="bg2">
                    <a:lumMod val="60000"/>
                    <a:lumOff val="40000"/>
                  </a:schemeClr>
                </a:solidFill>
              </a:rPr>
              <a:t>o fogo provará qual seja a obra de cada um. 14 Se a obra que alguém edificou nessa parte permanecer, esse receberá galardão. 15 Se a obra de alguém se queimar, sofrerá detrimento; mas o tal será salvo, todavia como pelo fogo</a:t>
            </a:r>
            <a:r>
              <a:rPr lang="pt-BR" sz="3600" dirty="0">
                <a:solidFill>
                  <a:schemeClr val="bg2">
                    <a:lumMod val="60000"/>
                    <a:lumOff val="40000"/>
                  </a:schemeClr>
                </a:solidFill>
              </a:rPr>
              <a:t>.” (1 Coríntios 3:11-15 ACF)</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38</a:t>
            </a:fld>
            <a:endParaRPr lang="pt-BR"/>
          </a:p>
        </p:txBody>
      </p:sp>
      <p:sp>
        <p:nvSpPr>
          <p:cNvPr id="52225" name="Rectangle 1"/>
          <p:cNvSpPr>
            <a:spLocks noChangeArrowheads="1"/>
          </p:cNvSpPr>
          <p:nvPr/>
        </p:nvSpPr>
        <p:spPr bwMode="auto">
          <a:xfrm>
            <a:off x="0" y="0"/>
            <a:ext cx="9144000"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8000" b="0" i="0" u="none" strike="noStrike" cap="none" normalizeH="0" baseline="0" dirty="0">
                <a:ln>
                  <a:noFill/>
                </a:ln>
                <a:solidFill>
                  <a:schemeClr val="tx1"/>
                </a:solidFill>
                <a:effectLst/>
                <a:latin typeface="Arial" pitchFamily="34" charset="0"/>
                <a:ea typeface="Times New Roman" pitchFamily="18" charset="0"/>
                <a:cs typeface="Calibri" pitchFamily="34" charset="0"/>
              </a:rPr>
              <a:t>2) coroas de louro: </a:t>
            </a:r>
            <a:br>
              <a:rPr kumimoji="0" lang="pt-BR" sz="8000" b="0" i="0" u="none" strike="noStrike" cap="none" normalizeH="0" baseline="0" dirty="0">
                <a:ln>
                  <a:noFill/>
                </a:ln>
                <a:solidFill>
                  <a:schemeClr val="tx1"/>
                </a:solidFill>
                <a:effectLst/>
                <a:latin typeface="Arial" pitchFamily="34" charset="0"/>
                <a:ea typeface="Times New Roman" pitchFamily="18" charset="0"/>
                <a:cs typeface="Calibri" pitchFamily="34" charset="0"/>
              </a:rPr>
            </a:br>
            <a:endParaRPr kumimoji="0" lang="pt-BR" sz="5400" b="0" i="0" u="none" strike="noStrike" cap="none" normalizeH="0" baseline="0" dirty="0">
              <a:ln>
                <a:noFill/>
              </a:ln>
              <a:solidFill>
                <a:schemeClr val="tx1"/>
              </a:solidFill>
              <a:effectLst/>
              <a:latin typeface="Arial" pitchFamily="34" charset="0"/>
            </a:endParaRPr>
          </a:p>
          <a:p>
            <a:pPr lvl="0" eaLnBrk="0" fontAlgn="base" hangingPunct="0">
              <a:spcBef>
                <a:spcPct val="0"/>
              </a:spcBef>
              <a:spcAft>
                <a:spcPct val="0"/>
              </a:spcAft>
            </a:pPr>
            <a:r>
              <a:rPr kumimoji="0" lang="pt-BR" sz="4400" b="0" i="0" u="none" strike="noStrike" cap="none" normalizeH="0" baseline="0" dirty="0">
                <a:ln>
                  <a:noFill/>
                </a:ln>
                <a:solidFill>
                  <a:schemeClr val="tx1"/>
                </a:solidFill>
                <a:effectLst/>
                <a:latin typeface="Arial" pitchFamily="34" charset="0"/>
                <a:ea typeface="Times New Roman" pitchFamily="18" charset="0"/>
                <a:cs typeface="Calibri" pitchFamily="34" charset="0"/>
              </a:rPr>
              <a:t>   2.1) coroa do gozo </a:t>
            </a:r>
            <a:r>
              <a:rPr kumimoji="0" lang="pt-BR" sz="4400" b="0" i="0" u="sng" strike="noStrike" cap="none" normalizeH="0" baseline="0" dirty="0">
                <a:ln>
                  <a:noFill/>
                </a:ln>
                <a:solidFill>
                  <a:srgbClr val="FFFF66"/>
                </a:solidFill>
                <a:effectLst/>
                <a:latin typeface="Arial" pitchFamily="34" charset="0"/>
                <a:ea typeface="Times New Roman" pitchFamily="18" charset="0"/>
                <a:cs typeface="Calibri" pitchFamily="34" charset="0"/>
              </a:rPr>
              <a:t>1Ts 2:19</a:t>
            </a:r>
            <a:r>
              <a:rPr kumimoji="0" lang="pt-BR" sz="4400" b="0" i="0" u="none" strike="noStrike" cap="none" normalizeH="0" baseline="0" dirty="0">
                <a:ln>
                  <a:noFill/>
                </a:ln>
                <a:solidFill>
                  <a:schemeClr val="tx1"/>
                </a:solidFill>
                <a:effectLst/>
                <a:latin typeface="Arial" pitchFamily="34" charset="0"/>
                <a:ea typeface="Times New Roman" pitchFamily="18" charset="0"/>
                <a:cs typeface="Calibri" pitchFamily="34" charset="0"/>
              </a:rPr>
              <a:t> para o ganhador de almas;</a:t>
            </a:r>
            <a:br>
              <a:rPr kumimoji="0" lang="pt-BR" sz="4400" b="0" i="0" u="none" strike="noStrike" cap="none" normalizeH="0" baseline="0" dirty="0">
                <a:ln>
                  <a:noFill/>
                </a:ln>
                <a:solidFill>
                  <a:schemeClr val="tx1"/>
                </a:solidFill>
                <a:effectLst/>
                <a:latin typeface="Arial" pitchFamily="34" charset="0"/>
                <a:ea typeface="Times New Roman" pitchFamily="18" charset="0"/>
                <a:cs typeface="Calibri" pitchFamily="34" charset="0"/>
              </a:rPr>
            </a:br>
            <a:r>
              <a:rPr kumimoji="0" lang="pt-BR" sz="4400" b="0" i="0" u="none" strike="noStrike" cap="none" normalizeH="0" baseline="0" dirty="0">
                <a:ln>
                  <a:noFill/>
                </a:ln>
                <a:solidFill>
                  <a:schemeClr val="tx1"/>
                </a:solidFill>
                <a:effectLst/>
                <a:latin typeface="Arial" pitchFamily="34" charset="0"/>
                <a:ea typeface="Times New Roman" pitchFamily="18" charset="0"/>
                <a:cs typeface="Calibri" pitchFamily="34" charset="0"/>
              </a:rPr>
              <a:t>   </a:t>
            </a:r>
            <a:r>
              <a:rPr lang="pt-BR" sz="4400" dirty="0"/>
              <a:t>2.2) coroa da justiça </a:t>
            </a:r>
            <a:r>
              <a:rPr lang="pt-BR" sz="4400" u="sng" dirty="0">
                <a:solidFill>
                  <a:srgbClr val="FFFF99"/>
                </a:solidFill>
              </a:rPr>
              <a:t>2Tm 4:8</a:t>
            </a:r>
            <a:r>
              <a:rPr lang="pt-BR" sz="4400" dirty="0"/>
              <a:t> para quem organiza sua vida no amor e esperança da 2ª vinda do Cristo; </a:t>
            </a:r>
            <a:r>
              <a:rPr kumimoji="0" lang="pt-BR" sz="4400" b="0" i="0" u="none" strike="noStrike" cap="none" normalizeH="0" baseline="0" dirty="0">
                <a:ln>
                  <a:noFill/>
                </a:ln>
                <a:solidFill>
                  <a:schemeClr val="tx1"/>
                </a:solidFill>
                <a:effectLst/>
                <a:latin typeface="Arial" pitchFamily="34" charset="0"/>
                <a:ea typeface="Times New Roman" pitchFamily="18" charset="0"/>
                <a:cs typeface="Calibri" pitchFamily="34" charset="0"/>
              </a:rPr>
              <a:t> </a:t>
            </a:r>
            <a:endParaRPr kumimoji="0" lang="pt-BR" sz="4400" b="0" i="0" u="none" strike="noStrike" cap="none" normalizeH="0" baseline="0" dirty="0">
              <a:ln>
                <a:noFill/>
              </a:ln>
              <a:solidFill>
                <a:schemeClr val="tx1"/>
              </a:solidFill>
              <a:effectLst/>
              <a:latin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39</a:t>
            </a:fld>
            <a:endParaRPr lang="pt-BR"/>
          </a:p>
        </p:txBody>
      </p:sp>
      <p:sp>
        <p:nvSpPr>
          <p:cNvPr id="4" name="Retângulo 3"/>
          <p:cNvSpPr/>
          <p:nvPr/>
        </p:nvSpPr>
        <p:spPr>
          <a:xfrm>
            <a:off x="0" y="0"/>
            <a:ext cx="9144000" cy="6247864"/>
          </a:xfrm>
          <a:prstGeom prst="rect">
            <a:avLst/>
          </a:prstGeom>
        </p:spPr>
        <p:txBody>
          <a:bodyPr wrap="square">
            <a:spAutoFit/>
          </a:bodyPr>
          <a:lstStyle/>
          <a:p>
            <a:r>
              <a:rPr lang="pt-BR" sz="4000" dirty="0">
                <a:solidFill>
                  <a:schemeClr val="bg2">
                    <a:lumMod val="60000"/>
                    <a:lumOff val="40000"/>
                  </a:schemeClr>
                </a:solidFill>
              </a:rPr>
              <a:t>   “</a:t>
            </a:r>
            <a:r>
              <a:rPr lang="pt-BR" sz="2800" dirty="0">
                <a:solidFill>
                  <a:schemeClr val="bg2">
                    <a:lumMod val="60000"/>
                    <a:lumOff val="40000"/>
                  </a:schemeClr>
                </a:solidFill>
              </a:rPr>
              <a:t>Porque, </a:t>
            </a:r>
            <a:r>
              <a:rPr lang="pt-BR" sz="4000" b="1" dirty="0">
                <a:solidFill>
                  <a:schemeClr val="bg2">
                    <a:lumMod val="60000"/>
                    <a:lumOff val="40000"/>
                  </a:schemeClr>
                </a:solidFill>
              </a:rPr>
              <a:t>qual é a nossa</a:t>
            </a:r>
            <a:r>
              <a:rPr lang="pt-BR" sz="4000" dirty="0">
                <a:solidFill>
                  <a:schemeClr val="bg2">
                    <a:lumMod val="60000"/>
                    <a:lumOff val="40000"/>
                  </a:schemeClr>
                </a:solidFill>
              </a:rPr>
              <a:t> esperança, ou </a:t>
            </a:r>
            <a:r>
              <a:rPr lang="pt-BR" sz="4000" b="1" dirty="0">
                <a:solidFill>
                  <a:schemeClr val="bg2">
                    <a:lumMod val="60000"/>
                    <a:lumOff val="40000"/>
                  </a:schemeClr>
                </a:solidFill>
              </a:rPr>
              <a:t>gozo, ou </a:t>
            </a:r>
            <a:r>
              <a:rPr lang="pt-BR" sz="4000" b="1" u="sng" dirty="0">
                <a:solidFill>
                  <a:schemeClr val="bg2">
                    <a:lumMod val="60000"/>
                    <a:lumOff val="40000"/>
                  </a:schemeClr>
                </a:solidFill>
              </a:rPr>
              <a:t>coroa de glória</a:t>
            </a:r>
            <a:r>
              <a:rPr lang="pt-BR" sz="4000" b="1" dirty="0">
                <a:solidFill>
                  <a:schemeClr val="bg2">
                    <a:lumMod val="60000"/>
                    <a:lumOff val="40000"/>
                  </a:schemeClr>
                </a:solidFill>
              </a:rPr>
              <a:t>? Porventura não o sois vós também diante de nosso Senhor Jesus Cristo em sua vinda?</a:t>
            </a:r>
            <a:r>
              <a:rPr lang="pt-BR" sz="4000" dirty="0">
                <a:solidFill>
                  <a:schemeClr val="bg2">
                    <a:lumMod val="60000"/>
                    <a:lumOff val="40000"/>
                  </a:schemeClr>
                </a:solidFill>
              </a:rPr>
              <a:t>” (1 Ts 2:19 ACF)</a:t>
            </a:r>
            <a:br>
              <a:rPr lang="pt-BR" sz="4000" dirty="0">
                <a:solidFill>
                  <a:schemeClr val="bg2">
                    <a:lumMod val="60000"/>
                    <a:lumOff val="40000"/>
                  </a:schemeClr>
                </a:solidFill>
              </a:rPr>
            </a:br>
            <a:br>
              <a:rPr lang="pt-BR" sz="4000" dirty="0">
                <a:solidFill>
                  <a:schemeClr val="bg2">
                    <a:lumMod val="60000"/>
                    <a:lumOff val="40000"/>
                  </a:schemeClr>
                </a:solidFill>
              </a:rPr>
            </a:br>
            <a:r>
              <a:rPr lang="pt-BR" sz="4000" dirty="0">
                <a:solidFill>
                  <a:schemeClr val="bg2">
                    <a:lumMod val="60000"/>
                    <a:lumOff val="40000"/>
                  </a:schemeClr>
                </a:solidFill>
              </a:rPr>
              <a:t>   “</a:t>
            </a:r>
            <a:r>
              <a:rPr lang="pt-BR" sz="2800" dirty="0">
                <a:solidFill>
                  <a:schemeClr val="bg2">
                    <a:lumMod val="60000"/>
                    <a:lumOff val="40000"/>
                  </a:schemeClr>
                </a:solidFill>
              </a:rPr>
              <a:t>Desde agora, </a:t>
            </a:r>
            <a:r>
              <a:rPr lang="pt-BR" sz="4000" b="1" dirty="0">
                <a:solidFill>
                  <a:schemeClr val="bg2">
                    <a:lumMod val="60000"/>
                    <a:lumOff val="40000"/>
                  </a:schemeClr>
                </a:solidFill>
              </a:rPr>
              <a:t>a </a:t>
            </a:r>
            <a:r>
              <a:rPr lang="pt-BR" sz="4000" b="1" u="sng" dirty="0">
                <a:solidFill>
                  <a:schemeClr val="bg2">
                    <a:lumMod val="60000"/>
                    <a:lumOff val="40000"/>
                  </a:schemeClr>
                </a:solidFill>
              </a:rPr>
              <a:t>coroa da justiça</a:t>
            </a:r>
            <a:r>
              <a:rPr lang="pt-BR" sz="4000" b="1" dirty="0">
                <a:solidFill>
                  <a:schemeClr val="bg2">
                    <a:lumMod val="60000"/>
                    <a:lumOff val="40000"/>
                  </a:schemeClr>
                </a:solidFill>
              </a:rPr>
              <a:t> me está guardada, a qual o Senhor, justo juiz, me dará naquele dia; e não somente a mim, mas também a todos os que amarem a sua vinda.</a:t>
            </a:r>
            <a:r>
              <a:rPr lang="pt-BR" sz="4000" dirty="0">
                <a:solidFill>
                  <a:schemeClr val="bg2">
                    <a:lumMod val="60000"/>
                    <a:lumOff val="40000"/>
                  </a:schemeClr>
                </a:solidFill>
              </a:rPr>
              <a:t>” (2 Timóteo 4:8 ACF)</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Rodapé 3"/>
          <p:cNvSpPr>
            <a:spLocks noGrp="1"/>
          </p:cNvSpPr>
          <p:nvPr>
            <p:ph type="ftr" sz="quarter" idx="11"/>
          </p:nvPr>
        </p:nvSpPr>
        <p:spPr/>
        <p:txBody>
          <a:bodyPr/>
          <a:lstStyle/>
          <a:p>
            <a:r>
              <a:rPr lang="pt-BR"/>
              <a:t>Iminentes Ressur. 1.2 e Arreb. 1; Bema.</a:t>
            </a:r>
          </a:p>
        </p:txBody>
      </p:sp>
      <p:sp>
        <p:nvSpPr>
          <p:cNvPr id="5" name="Espaço Reservado para Número de Slide 4"/>
          <p:cNvSpPr>
            <a:spLocks noGrp="1"/>
          </p:cNvSpPr>
          <p:nvPr>
            <p:ph type="sldNum" sz="quarter" idx="12"/>
          </p:nvPr>
        </p:nvSpPr>
        <p:spPr/>
        <p:txBody>
          <a:bodyPr/>
          <a:lstStyle/>
          <a:p>
            <a:fld id="{C2E94EA5-79C2-4A05-9B11-5522698CADF3}" type="slidenum">
              <a:rPr lang="pt-BR" smtClean="0"/>
              <a:pPr/>
              <a:t>4</a:t>
            </a:fld>
            <a:endParaRPr lang="pt-BR"/>
          </a:p>
        </p:txBody>
      </p:sp>
      <p:sp>
        <p:nvSpPr>
          <p:cNvPr id="10" name="Retângulo 9"/>
          <p:cNvSpPr/>
          <p:nvPr/>
        </p:nvSpPr>
        <p:spPr>
          <a:xfrm>
            <a:off x="0" y="0"/>
            <a:ext cx="9144000" cy="6247864"/>
          </a:xfrm>
          <a:prstGeom prst="rect">
            <a:avLst/>
          </a:prstGeom>
        </p:spPr>
        <p:txBody>
          <a:bodyPr wrap="square">
            <a:spAutoFit/>
          </a:bodyPr>
          <a:lstStyle/>
          <a:p>
            <a:r>
              <a:rPr lang="pt-BR" sz="4000" b="1" u="sng" dirty="0">
                <a:solidFill>
                  <a:srgbClr val="FFFF00"/>
                </a:solidFill>
              </a:rPr>
              <a:t>Iminente Arrebatamento</a:t>
            </a:r>
            <a:r>
              <a:rPr lang="pt-BR" sz="4000" b="1" dirty="0">
                <a:solidFill>
                  <a:srgbClr val="FFFF00"/>
                </a:solidFill>
              </a:rPr>
              <a:t> Implica prestes a ocorrer a </a:t>
            </a:r>
            <a:r>
              <a:rPr lang="pt-BR" sz="4000" b="1" i="1" u="sng" dirty="0">
                <a:solidFill>
                  <a:srgbClr val="FFFF00"/>
                </a:solidFill>
              </a:rPr>
              <a:t>qualquer</a:t>
            </a:r>
            <a:r>
              <a:rPr lang="pt-BR" sz="4000" b="1" dirty="0">
                <a:solidFill>
                  <a:srgbClr val="FFFF00"/>
                </a:solidFill>
              </a:rPr>
              <a:t> instante</a:t>
            </a:r>
            <a:r>
              <a:rPr lang="pt-BR" sz="4000" dirty="0">
                <a:solidFill>
                  <a:srgbClr val="FFFF00"/>
                </a:solidFill>
              </a:rPr>
              <a:t>. </a:t>
            </a:r>
            <a:br>
              <a:rPr lang="pt-BR" sz="3200" dirty="0">
                <a:solidFill>
                  <a:srgbClr val="FFFF00"/>
                </a:solidFill>
              </a:rPr>
            </a:br>
            <a:br>
              <a:rPr lang="pt-BR" sz="3200" dirty="0">
                <a:solidFill>
                  <a:srgbClr val="FFFF00"/>
                </a:solidFill>
              </a:rPr>
            </a:br>
            <a:r>
              <a:rPr lang="pt-BR" sz="3200" dirty="0"/>
              <a:t>- Sem precisar de absolutamente nenhum sinal de aviso preliminar adicional além do único sinal estabelecido como necessário (a apostasia da fé) </a:t>
            </a:r>
            <a:br>
              <a:rPr lang="pt-BR" sz="3200" dirty="0"/>
            </a:br>
            <a:r>
              <a:rPr lang="pt-BR" sz="3200" dirty="0"/>
              <a:t>- Mas que já foi cumprido desde os séculos I e II </a:t>
            </a:r>
            <a:br>
              <a:rPr lang="pt-BR" sz="3200" dirty="0"/>
            </a:br>
            <a:r>
              <a:rPr lang="pt-BR" sz="3200" dirty="0"/>
              <a:t>- (e que, “de lambuja”, nos últimos 200 anos, está novamente cumprido e sendo cumprido de novo, plenamente, muitas vezes mais que o necessário, tanto em gênero, como em número, como em grau) </a:t>
            </a:r>
            <a:r>
              <a:rPr lang="pt-BR" sz="3200" u="sng" dirty="0">
                <a:solidFill>
                  <a:srgbClr val="FFFF00"/>
                </a:solidFill>
              </a:rPr>
              <a:t>1Tm 4:1-2</a:t>
            </a:r>
            <a:r>
              <a:rPr lang="pt-BR" sz="3200" dirty="0"/>
              <a:t>; 2Tm 4:1-4; 3:1-5, 13.</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40</a:t>
            </a:fld>
            <a:endParaRPr lang="pt-BR"/>
          </a:p>
        </p:txBody>
      </p:sp>
      <p:sp>
        <p:nvSpPr>
          <p:cNvPr id="54273" name="Rectangle 1"/>
          <p:cNvSpPr>
            <a:spLocks noChangeArrowheads="1"/>
          </p:cNvSpPr>
          <p:nvPr/>
        </p:nvSpPr>
        <p:spPr bwMode="auto">
          <a:xfrm>
            <a:off x="1" y="1"/>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3200" b="0" i="0" u="none" strike="noStrike" cap="none" normalizeH="0" baseline="0" dirty="0">
                <a:ln>
                  <a:noFill/>
                </a:ln>
                <a:effectLst/>
                <a:latin typeface="Arial" pitchFamily="34" charset="0"/>
                <a:ea typeface="Times New Roman" pitchFamily="18" charset="0"/>
                <a:cs typeface="Calibri" pitchFamily="34" charset="0"/>
              </a:rPr>
              <a:t>   2.3) coroa da vida Tg 1:12; </a:t>
            </a:r>
            <a:r>
              <a:rPr kumimoji="0" lang="pt-BR" sz="3200" b="0" i="0" u="sng" strike="noStrike" cap="none" normalizeH="0" baseline="0" dirty="0">
                <a:ln>
                  <a:noFill/>
                </a:ln>
                <a:solidFill>
                  <a:srgbClr val="FFFF99"/>
                </a:solidFill>
                <a:effectLst/>
                <a:latin typeface="Arial" pitchFamily="34" charset="0"/>
                <a:ea typeface="Times New Roman" pitchFamily="18" charset="0"/>
                <a:cs typeface="Calibri" pitchFamily="34" charset="0"/>
              </a:rPr>
              <a:t>Ap 2:10</a:t>
            </a:r>
            <a:r>
              <a:rPr kumimoji="0" lang="pt-BR" sz="3200" b="0" i="0" u="none" strike="noStrike" cap="none" normalizeH="0" baseline="0" dirty="0">
                <a:ln>
                  <a:noFill/>
                </a:ln>
                <a:solidFill>
                  <a:srgbClr val="FFFF99"/>
                </a:solidFill>
                <a:effectLst/>
                <a:latin typeface="Arial" pitchFamily="34" charset="0"/>
                <a:ea typeface="Times New Roman" pitchFamily="18" charset="0"/>
                <a:cs typeface="Calibri" pitchFamily="34" charset="0"/>
              </a:rPr>
              <a:t> </a:t>
            </a:r>
            <a:r>
              <a:rPr kumimoji="0" lang="pt-BR" sz="3200" b="0" i="0" u="none" strike="noStrike" cap="none" normalizeH="0" baseline="0" dirty="0">
                <a:ln>
                  <a:noFill/>
                </a:ln>
                <a:effectLst/>
                <a:latin typeface="Arial" pitchFamily="34" charset="0"/>
                <a:ea typeface="Times New Roman" pitchFamily="18" charset="0"/>
                <a:cs typeface="Calibri" pitchFamily="34" charset="0"/>
              </a:rPr>
              <a:t>para o crente pronto a morrer pelo Cristo; </a:t>
            </a:r>
            <a:endParaRPr kumimoji="0" lang="pt-BR" sz="3200" b="0" i="0" u="none" strike="noStrike" cap="none" normalizeH="0" baseline="0" dirty="0">
              <a:ln>
                <a:noFill/>
              </a:ln>
              <a:effectLst/>
              <a:latin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41</a:t>
            </a:fld>
            <a:endParaRPr lang="pt-BR"/>
          </a:p>
        </p:txBody>
      </p:sp>
      <p:sp>
        <p:nvSpPr>
          <p:cNvPr id="4" name="Retângulo 3"/>
          <p:cNvSpPr/>
          <p:nvPr/>
        </p:nvSpPr>
        <p:spPr>
          <a:xfrm>
            <a:off x="0" y="0"/>
            <a:ext cx="9144000" cy="4893647"/>
          </a:xfrm>
          <a:prstGeom prst="rect">
            <a:avLst/>
          </a:prstGeom>
        </p:spPr>
        <p:txBody>
          <a:bodyPr wrap="square">
            <a:spAutoFit/>
          </a:bodyPr>
          <a:lstStyle/>
          <a:p>
            <a:r>
              <a:rPr lang="pt-BR" sz="3600" dirty="0">
                <a:solidFill>
                  <a:schemeClr val="bg2">
                    <a:lumMod val="60000"/>
                    <a:lumOff val="40000"/>
                  </a:schemeClr>
                </a:solidFill>
              </a:rPr>
              <a:t>   “</a:t>
            </a:r>
            <a:r>
              <a:rPr lang="pt-BR" sz="3600" b="1" dirty="0" err="1">
                <a:solidFill>
                  <a:schemeClr val="bg2">
                    <a:lumMod val="60000"/>
                    <a:lumOff val="40000"/>
                  </a:schemeClr>
                </a:solidFill>
              </a:rPr>
              <a:t>Bem-aventurado</a:t>
            </a:r>
            <a:r>
              <a:rPr lang="pt-BR" sz="3600" b="1" dirty="0">
                <a:solidFill>
                  <a:schemeClr val="bg2">
                    <a:lumMod val="60000"/>
                    <a:lumOff val="40000"/>
                  </a:schemeClr>
                </a:solidFill>
              </a:rPr>
              <a:t> o homem que suporta a tentação</a:t>
            </a:r>
            <a:r>
              <a:rPr lang="pt-BR" sz="3600" dirty="0">
                <a:solidFill>
                  <a:schemeClr val="bg2">
                    <a:lumMod val="60000"/>
                    <a:lumOff val="40000"/>
                  </a:schemeClr>
                </a:solidFill>
              </a:rPr>
              <a:t>; porque, </a:t>
            </a:r>
            <a:r>
              <a:rPr lang="pt-BR" sz="3600" b="1" dirty="0">
                <a:solidFill>
                  <a:schemeClr val="bg2">
                    <a:lumMod val="60000"/>
                    <a:lumOff val="40000"/>
                  </a:schemeClr>
                </a:solidFill>
              </a:rPr>
              <a:t>quando for provado, receberá a </a:t>
            </a:r>
            <a:r>
              <a:rPr lang="pt-BR" sz="3600" b="1" u="sng" dirty="0">
                <a:solidFill>
                  <a:schemeClr val="bg2">
                    <a:lumMod val="60000"/>
                    <a:lumOff val="40000"/>
                  </a:schemeClr>
                </a:solidFill>
              </a:rPr>
              <a:t>coroa da vida</a:t>
            </a:r>
            <a:r>
              <a:rPr lang="pt-BR" sz="3600" b="1" dirty="0">
                <a:solidFill>
                  <a:schemeClr val="bg2">
                    <a:lumMod val="60000"/>
                    <a:lumOff val="40000"/>
                  </a:schemeClr>
                </a:solidFill>
              </a:rPr>
              <a:t>, a qual o Senhor tem prometido aos que o amam</a:t>
            </a:r>
            <a:r>
              <a:rPr lang="pt-BR" sz="3600" dirty="0">
                <a:solidFill>
                  <a:schemeClr val="bg2">
                    <a:lumMod val="60000"/>
                    <a:lumOff val="40000"/>
                  </a:schemeClr>
                </a:solidFill>
              </a:rPr>
              <a:t>.” (Tiago 1:12 ACF)</a:t>
            </a:r>
            <a:br>
              <a:rPr lang="pt-BR" sz="3600" dirty="0">
                <a:solidFill>
                  <a:schemeClr val="bg2">
                    <a:lumMod val="60000"/>
                    <a:lumOff val="40000"/>
                  </a:schemeClr>
                </a:solidFill>
              </a:rPr>
            </a:br>
            <a:br>
              <a:rPr lang="pt-BR" sz="3600" dirty="0">
                <a:solidFill>
                  <a:schemeClr val="bg2">
                    <a:lumMod val="60000"/>
                    <a:lumOff val="40000"/>
                  </a:schemeClr>
                </a:solidFill>
              </a:rPr>
            </a:br>
            <a:r>
              <a:rPr lang="pt-BR" sz="3600" dirty="0">
                <a:solidFill>
                  <a:schemeClr val="bg2">
                    <a:lumMod val="60000"/>
                    <a:lumOff val="40000"/>
                  </a:schemeClr>
                </a:solidFill>
              </a:rPr>
              <a:t>   “</a:t>
            </a:r>
            <a:r>
              <a:rPr lang="pt-BR" sz="2400" dirty="0">
                <a:solidFill>
                  <a:schemeClr val="bg2">
                    <a:lumMod val="60000"/>
                    <a:lumOff val="40000"/>
                  </a:schemeClr>
                </a:solidFill>
              </a:rPr>
              <a:t>Nada temas das coisas que hás de padecer. Eis que o diabo lançará alguns de vós na prisão, para que sejais tentados; e tereis uma tribulação de dez dias. </a:t>
            </a:r>
            <a:r>
              <a:rPr lang="pt-BR" sz="3600" b="1" dirty="0">
                <a:solidFill>
                  <a:schemeClr val="bg2">
                    <a:lumMod val="60000"/>
                    <a:lumOff val="40000"/>
                  </a:schemeClr>
                </a:solidFill>
              </a:rPr>
              <a:t>Sê fiel até à morte, e dar-te-ei a </a:t>
            </a:r>
            <a:r>
              <a:rPr lang="pt-BR" sz="3600" b="1" u="sng" dirty="0">
                <a:solidFill>
                  <a:schemeClr val="bg2">
                    <a:lumMod val="60000"/>
                    <a:lumOff val="40000"/>
                  </a:schemeClr>
                </a:solidFill>
              </a:rPr>
              <a:t>coroa da vida</a:t>
            </a:r>
            <a:r>
              <a:rPr lang="pt-BR" sz="3600" b="1" dirty="0">
                <a:solidFill>
                  <a:schemeClr val="bg2">
                    <a:lumMod val="60000"/>
                    <a:lumOff val="40000"/>
                  </a:schemeClr>
                </a:solidFill>
              </a:rPr>
              <a:t>.</a:t>
            </a:r>
            <a:r>
              <a:rPr lang="pt-BR" sz="3600" dirty="0">
                <a:solidFill>
                  <a:schemeClr val="bg2">
                    <a:lumMod val="60000"/>
                    <a:lumOff val="40000"/>
                  </a:schemeClr>
                </a:solidFill>
              </a:rPr>
              <a:t>” (Apocalipse 2:10 ACF)</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42</a:t>
            </a:fld>
            <a:endParaRPr lang="pt-BR"/>
          </a:p>
        </p:txBody>
      </p:sp>
      <p:sp>
        <p:nvSpPr>
          <p:cNvPr id="56321" name="Rectangle 1"/>
          <p:cNvSpPr>
            <a:spLocks noChangeArrowheads="1"/>
          </p:cNvSpPr>
          <p:nvPr/>
        </p:nvSpPr>
        <p:spPr bwMode="auto">
          <a:xfrm>
            <a:off x="0" y="0"/>
            <a:ext cx="9144000"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3600" b="0" i="0" u="none" strike="noStrike" cap="none" normalizeH="0" baseline="0" dirty="0">
                <a:ln>
                  <a:noFill/>
                </a:ln>
                <a:solidFill>
                  <a:schemeClr val="tx1"/>
                </a:solidFill>
                <a:effectLst/>
                <a:latin typeface="Arial" pitchFamily="34" charset="0"/>
                <a:ea typeface="Times New Roman" pitchFamily="18" charset="0"/>
                <a:cs typeface="Calibri" pitchFamily="34" charset="0"/>
              </a:rPr>
              <a:t>.. 2.4) coroa da glória </a:t>
            </a:r>
            <a:r>
              <a:rPr kumimoji="0" lang="pt-BR" sz="3600" b="0" i="0" u="sng" strike="noStrike" cap="none" normalizeH="0" baseline="0" dirty="0">
                <a:ln>
                  <a:noFill/>
                </a:ln>
                <a:solidFill>
                  <a:srgbClr val="FFFF66"/>
                </a:solidFill>
                <a:effectLst/>
                <a:latin typeface="Arial" pitchFamily="34" charset="0"/>
                <a:ea typeface="Times New Roman" pitchFamily="18" charset="0"/>
                <a:cs typeface="Calibri" pitchFamily="34" charset="0"/>
              </a:rPr>
              <a:t>1Pe 5:1-4</a:t>
            </a:r>
            <a:r>
              <a:rPr kumimoji="0" lang="pt-BR" sz="3600" b="0" i="0" u="none" strike="noStrike" cap="none" normalizeH="0" baseline="0" dirty="0">
                <a:ln>
                  <a:noFill/>
                </a:ln>
                <a:solidFill>
                  <a:schemeClr val="tx1"/>
                </a:solidFill>
                <a:effectLst/>
                <a:latin typeface="Arial" pitchFamily="34" charset="0"/>
                <a:ea typeface="Times New Roman" pitchFamily="18" charset="0"/>
                <a:cs typeface="Calibri" pitchFamily="34" charset="0"/>
              </a:rPr>
              <a:t> para o crente fiel como pastor do rebanho; </a:t>
            </a:r>
            <a:br>
              <a:rPr kumimoji="0" lang="pt-BR" sz="3600" b="0" i="0" u="none" strike="noStrike" cap="none" normalizeH="0" baseline="0" dirty="0">
                <a:ln>
                  <a:noFill/>
                </a:ln>
                <a:solidFill>
                  <a:schemeClr val="tx1"/>
                </a:solidFill>
                <a:effectLst/>
                <a:latin typeface="Arial" pitchFamily="34" charset="0"/>
                <a:ea typeface="Times New Roman" pitchFamily="18" charset="0"/>
                <a:cs typeface="Calibri" pitchFamily="34" charset="0"/>
              </a:rPr>
            </a:br>
            <a:endParaRPr kumimoji="0" lang="pt-BR" sz="2000"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3600" b="0" i="0" u="none" strike="noStrike" cap="none" normalizeH="0" baseline="0" dirty="0">
                <a:ln>
                  <a:noFill/>
                </a:ln>
                <a:solidFill>
                  <a:schemeClr val="tx1"/>
                </a:solidFill>
                <a:effectLst/>
                <a:latin typeface="Arial" pitchFamily="34" charset="0"/>
                <a:ea typeface="Times New Roman" pitchFamily="18" charset="0"/>
                <a:cs typeface="Calibri" pitchFamily="34" charset="0"/>
              </a:rPr>
              <a:t>3) compartilhar do trono do Cristo 2Tm 2:11-12; </a:t>
            </a:r>
            <a:r>
              <a:rPr kumimoji="0" lang="pt-BR" sz="3600" b="0" i="0" u="sng" strike="noStrike" cap="none" normalizeH="0" baseline="0" dirty="0">
                <a:ln>
                  <a:noFill/>
                </a:ln>
                <a:solidFill>
                  <a:srgbClr val="FFFF66"/>
                </a:solidFill>
                <a:effectLst/>
                <a:latin typeface="Arial" pitchFamily="34" charset="0"/>
                <a:ea typeface="Times New Roman" pitchFamily="18" charset="0"/>
                <a:cs typeface="Calibri" pitchFamily="34" charset="0"/>
              </a:rPr>
              <a:t>Ap 3:21</a:t>
            </a:r>
            <a:r>
              <a:rPr kumimoji="0" lang="pt-BR" sz="3600" b="0" i="0" u="none" strike="noStrike" cap="none" normalizeH="0" baseline="0" dirty="0">
                <a:ln>
                  <a:noFill/>
                </a:ln>
                <a:solidFill>
                  <a:schemeClr val="tx1"/>
                </a:solidFill>
                <a:effectLst/>
                <a:latin typeface="Arial" pitchFamily="34" charset="0"/>
                <a:ea typeface="Times New Roman" pitchFamily="18" charset="0"/>
                <a:cs typeface="Calibri" pitchFamily="34" charset="0"/>
              </a:rPr>
              <a:t>. </a:t>
            </a:r>
            <a:endParaRPr kumimoji="0" lang="pt-BR" sz="3600" b="0" i="0" u="none" strike="noStrike" cap="none" normalizeH="0" baseline="0" dirty="0">
              <a:ln>
                <a:noFill/>
              </a:ln>
              <a:solidFill>
                <a:schemeClr val="tx1"/>
              </a:solidFill>
              <a:effectLst/>
              <a:latin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43</a:t>
            </a:fld>
            <a:endParaRPr lang="pt-BR"/>
          </a:p>
        </p:txBody>
      </p:sp>
      <p:sp>
        <p:nvSpPr>
          <p:cNvPr id="58369" name="Rectangle 1"/>
          <p:cNvSpPr>
            <a:spLocks noChangeArrowheads="1"/>
          </p:cNvSpPr>
          <p:nvPr/>
        </p:nvSpPr>
        <p:spPr bwMode="auto">
          <a:xfrm>
            <a:off x="0" y="0"/>
            <a:ext cx="9144000"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28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   </a:t>
            </a:r>
            <a:r>
              <a:rPr kumimoji="0" lang="pt-BR" sz="24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a:t>
            </a:r>
            <a:r>
              <a:rPr kumimoji="0" lang="pt-BR"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1 ¶ AOS presbíteros, que estão entre vós, admoesto eu, que sou também presbítero com eles, e testemunha das aflições de Cristo, e participante da glória que se há de revelar: 2 </a:t>
            </a:r>
            <a:r>
              <a:rPr kumimoji="0" lang="pt-BR" sz="2400" b="1"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Apascentai o rebanho de Deus, que está entre vós, tendo cuidado dele, não por força, mas voluntariamente; nem por torpe ganância, mas de ânimo pronto</a:t>
            </a:r>
            <a:r>
              <a:rPr kumimoji="0" lang="pt-BR" sz="24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 </a:t>
            </a:r>
            <a:r>
              <a:rPr kumimoji="0" lang="pt-BR"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3 Nem como tendo domínio sobre a herança de Deus, mas servindo de exemplo ao rebanho.</a:t>
            </a:r>
            <a:r>
              <a:rPr kumimoji="0" lang="pt-BR" sz="24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 4 E, </a:t>
            </a:r>
            <a:r>
              <a:rPr kumimoji="0" lang="pt-BR" sz="2400" b="1"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quando aparecer o Sumo Pastor, alcançareis a incorruptível </a:t>
            </a:r>
            <a:r>
              <a:rPr kumimoji="0" lang="pt-BR" sz="2400" b="1" i="0" u="sng"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coroa da glória</a:t>
            </a:r>
            <a:r>
              <a:rPr kumimoji="0" lang="pt-BR" sz="2400" b="1"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a:t>
            </a:r>
            <a:r>
              <a:rPr kumimoji="0" lang="pt-BR" sz="24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 (1 Pedro 5:1-4 ACF)</a:t>
            </a:r>
            <a:br>
              <a:rPr kumimoji="0" lang="pt-BR" sz="24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br>
            <a:br>
              <a:rPr kumimoji="0" lang="pt-BR" sz="24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br>
            <a:r>
              <a:rPr kumimoji="0" lang="pt-BR" sz="24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   “</a:t>
            </a:r>
            <a:r>
              <a:rPr kumimoji="0" lang="pt-BR"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11 Palavra fiel é esta: que, se morrermos com ele, também com ele viveremos; </a:t>
            </a:r>
            <a:r>
              <a:rPr kumimoji="0" lang="pt-BR" sz="24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12 </a:t>
            </a:r>
            <a:r>
              <a:rPr kumimoji="0" lang="pt-BR" sz="2400" b="1"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Se sofrermos, também </a:t>
            </a:r>
            <a:r>
              <a:rPr kumimoji="0" lang="pt-BR" sz="2400" b="1" i="0" u="sng"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com ele reinaremos</a:t>
            </a:r>
            <a:r>
              <a:rPr kumimoji="0" lang="pt-BR" sz="24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 se o negarmos, também ele nos negará;” (2 Timóteo 2:11-12 ACF)</a:t>
            </a:r>
            <a:br>
              <a:rPr kumimoji="0" lang="pt-BR" sz="24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br>
            <a:br>
              <a:rPr kumimoji="0" lang="pt-BR" sz="24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br>
            <a:r>
              <a:rPr kumimoji="0" lang="pt-BR" sz="24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   “Ao </a:t>
            </a:r>
            <a:r>
              <a:rPr kumimoji="0" lang="pt-BR" sz="2400" b="1"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que vencer lhe </a:t>
            </a:r>
            <a:r>
              <a:rPr kumimoji="0" lang="pt-BR" sz="2400" b="1" i="0" u="sng"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concederei que se assente comigo no meu trono</a:t>
            </a:r>
            <a:r>
              <a:rPr kumimoji="0" lang="pt-BR" sz="2400" b="0" i="0" u="none" strike="noStrike" cap="none" normalizeH="0" baseline="0" dirty="0">
                <a:ln>
                  <a:noFill/>
                </a:ln>
                <a:solidFill>
                  <a:schemeClr val="bg2">
                    <a:lumMod val="60000"/>
                    <a:lumOff val="40000"/>
                  </a:schemeClr>
                </a:solidFill>
                <a:effectLst/>
                <a:latin typeface="Arial" pitchFamily="34" charset="0"/>
                <a:ea typeface="Times New Roman" pitchFamily="18" charset="0"/>
                <a:cs typeface="Calibri" pitchFamily="34" charset="0"/>
              </a:rPr>
              <a:t>; assim como eu venci, e me assentei com meu Pai no seu trono.” (Apocalipse 3:21 ACF)</a:t>
            </a:r>
            <a:endParaRPr kumimoji="0" lang="pt-BR" sz="2800" b="0" i="0" u="none" strike="noStrike" cap="none" normalizeH="0" baseline="0" dirty="0">
              <a:ln>
                <a:noFill/>
              </a:ln>
              <a:solidFill>
                <a:schemeClr val="bg2">
                  <a:lumMod val="60000"/>
                  <a:lumOff val="40000"/>
                </a:schemeClr>
              </a:solidFill>
              <a:effectLst/>
              <a:latin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44</a:t>
            </a:fld>
            <a:endParaRPr lang="pt-BR"/>
          </a:p>
        </p:txBody>
      </p:sp>
      <p:sp>
        <p:nvSpPr>
          <p:cNvPr id="4" name="Retângulo 3"/>
          <p:cNvSpPr/>
          <p:nvPr/>
        </p:nvSpPr>
        <p:spPr>
          <a:xfrm>
            <a:off x="0" y="0"/>
            <a:ext cx="9144000" cy="3170099"/>
          </a:xfrm>
          <a:prstGeom prst="rect">
            <a:avLst/>
          </a:prstGeom>
        </p:spPr>
        <p:txBody>
          <a:bodyPr wrap="square">
            <a:spAutoFit/>
          </a:bodyPr>
          <a:lstStyle/>
          <a:p>
            <a:r>
              <a:rPr lang="pt-BR" sz="4000" dirty="0"/>
              <a:t>4) louvor por Deus </a:t>
            </a:r>
            <a:r>
              <a:rPr lang="pt-BR" sz="4000" u="sng" dirty="0">
                <a:solidFill>
                  <a:srgbClr val="FFFF99"/>
                </a:solidFill>
              </a:rPr>
              <a:t>Mt 25</a:t>
            </a:r>
            <a:r>
              <a:rPr lang="pt-BR" sz="4000" dirty="0">
                <a:solidFill>
                  <a:srgbClr val="FFFF99"/>
                </a:solidFill>
              </a:rPr>
              <a:t>:21,</a:t>
            </a:r>
            <a:r>
              <a:rPr lang="pt-BR" sz="4000" u="sng" dirty="0">
                <a:solidFill>
                  <a:srgbClr val="FFFF99"/>
                </a:solidFill>
              </a:rPr>
              <a:t>23</a:t>
            </a:r>
            <a:r>
              <a:rPr lang="pt-BR" sz="4000" dirty="0"/>
              <a:t>;</a:t>
            </a:r>
            <a:br>
              <a:rPr lang="pt-BR" sz="4000" dirty="0"/>
            </a:br>
            <a:br>
              <a:rPr lang="pt-BR" sz="4000" dirty="0"/>
            </a:br>
            <a:r>
              <a:rPr lang="pt-BR" sz="4000" dirty="0"/>
              <a:t>5) responsabilidades individuais no Milênio </a:t>
            </a:r>
            <a:r>
              <a:rPr lang="pt-BR" sz="4000" u="sng" dirty="0">
                <a:solidFill>
                  <a:srgbClr val="FF0000"/>
                </a:solidFill>
              </a:rPr>
              <a:t>Lc 19:16-19</a:t>
            </a:r>
            <a:r>
              <a:rPr lang="pt-BR" sz="4000" dirty="0"/>
              <a:t>.</a:t>
            </a:r>
            <a:br>
              <a:rPr lang="pt-BR" sz="4000" dirty="0"/>
            </a:br>
            <a:endParaRPr lang="pt-BR" sz="4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45</a:t>
            </a:fld>
            <a:endParaRPr lang="pt-BR"/>
          </a:p>
        </p:txBody>
      </p:sp>
      <p:sp>
        <p:nvSpPr>
          <p:cNvPr id="59393" name="Rectangle 1"/>
          <p:cNvSpPr>
            <a:spLocks noChangeArrowheads="1"/>
          </p:cNvSpPr>
          <p:nvPr/>
        </p:nvSpPr>
        <p:spPr bwMode="auto">
          <a:xfrm>
            <a:off x="0" y="0"/>
            <a:ext cx="9144000"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3200" b="0" i="0" u="none" strike="noStrike" cap="none" normalizeH="0" baseline="0" dirty="0">
                <a:ln>
                  <a:noFill/>
                </a:ln>
                <a:solidFill>
                  <a:srgbClr val="548DD4"/>
                </a:solidFill>
                <a:effectLst/>
                <a:latin typeface="Arial" pitchFamily="34" charset="0"/>
                <a:ea typeface="Times New Roman" pitchFamily="18" charset="0"/>
                <a:cs typeface="Calibri" pitchFamily="34" charset="0"/>
              </a:rPr>
              <a:t>   “</a:t>
            </a:r>
            <a:r>
              <a:rPr kumimoji="0" lang="pt-BR" sz="2000" b="0" i="0" u="none" strike="noStrike" cap="none" normalizeH="0" baseline="0" dirty="0">
                <a:ln>
                  <a:noFill/>
                </a:ln>
                <a:solidFill>
                  <a:srgbClr val="548DD4"/>
                </a:solidFill>
                <a:effectLst/>
                <a:latin typeface="Arial" pitchFamily="34" charset="0"/>
                <a:ea typeface="Times New Roman" pitchFamily="18" charset="0"/>
                <a:cs typeface="Calibri" pitchFamily="34" charset="0"/>
              </a:rPr>
              <a:t>E o seu senhor lhe disse: </a:t>
            </a:r>
            <a:r>
              <a:rPr kumimoji="0" lang="pt-BR" sz="3200" b="1" i="0" u="none" strike="noStrike" cap="none" normalizeH="0" baseline="0" dirty="0">
                <a:ln>
                  <a:noFill/>
                </a:ln>
                <a:solidFill>
                  <a:srgbClr val="548DD4"/>
                </a:solidFill>
                <a:effectLst/>
                <a:latin typeface="Arial" pitchFamily="34" charset="0"/>
                <a:ea typeface="Times New Roman" pitchFamily="18" charset="0"/>
                <a:cs typeface="Calibri" pitchFamily="34" charset="0"/>
              </a:rPr>
              <a:t>Bem está, servo bom e fiel. Sobre o pouco foste fiel, sobre muito te colocarei; entra no gozo do teu senhor</a:t>
            </a:r>
            <a:r>
              <a:rPr kumimoji="0" lang="pt-BR" sz="3200" b="0" i="0" u="none" strike="noStrike" cap="none" normalizeH="0" baseline="0" dirty="0">
                <a:ln>
                  <a:noFill/>
                </a:ln>
                <a:solidFill>
                  <a:srgbClr val="548DD4"/>
                </a:solidFill>
                <a:effectLst/>
                <a:latin typeface="Arial" pitchFamily="34" charset="0"/>
                <a:ea typeface="Times New Roman" pitchFamily="18" charset="0"/>
                <a:cs typeface="Calibri" pitchFamily="34" charset="0"/>
              </a:rPr>
              <a:t>.” (Mateus 25:21 ACF)</a:t>
            </a:r>
            <a:br>
              <a:rPr kumimoji="0" lang="pt-BR" sz="3200" b="0" i="0" u="none" strike="noStrike" cap="none" normalizeH="0" baseline="0" dirty="0">
                <a:ln>
                  <a:noFill/>
                </a:ln>
                <a:solidFill>
                  <a:srgbClr val="548DD4"/>
                </a:solidFill>
                <a:effectLst/>
                <a:latin typeface="Arial" pitchFamily="34" charset="0"/>
                <a:ea typeface="Times New Roman" pitchFamily="18" charset="0"/>
                <a:cs typeface="Calibri" pitchFamily="34" charset="0"/>
              </a:rPr>
            </a:br>
            <a:endParaRPr kumimoji="0" lang="pt-BR" b="0" i="0" u="none" strike="noStrike" cap="none" normalizeH="0" baseline="0" dirty="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t-BR" sz="3200" b="0" i="0" u="none" strike="noStrike" cap="none" normalizeH="0" baseline="0" dirty="0">
                <a:ln>
                  <a:noFill/>
                </a:ln>
                <a:solidFill>
                  <a:srgbClr val="548DD4"/>
                </a:solidFill>
                <a:effectLst/>
                <a:latin typeface="Arial" pitchFamily="34" charset="0"/>
                <a:ea typeface="Times New Roman" pitchFamily="18" charset="0"/>
                <a:cs typeface="Calibri" pitchFamily="34" charset="0"/>
              </a:rPr>
              <a:t>   “</a:t>
            </a:r>
            <a:r>
              <a:rPr kumimoji="0" lang="pt-BR" sz="2000" b="0" i="0" u="none" strike="noStrike" cap="none" normalizeH="0" baseline="0" dirty="0">
                <a:ln>
                  <a:noFill/>
                </a:ln>
                <a:solidFill>
                  <a:srgbClr val="548DD4"/>
                </a:solidFill>
                <a:effectLst/>
                <a:latin typeface="Arial" pitchFamily="34" charset="0"/>
                <a:ea typeface="Times New Roman" pitchFamily="18" charset="0"/>
                <a:cs typeface="Calibri" pitchFamily="34" charset="0"/>
              </a:rPr>
              <a:t>16 E veio o primeiro, dizendo: </a:t>
            </a:r>
            <a:r>
              <a:rPr kumimoji="0" lang="pt-BR" sz="2800" b="0" i="0" u="none" strike="noStrike" cap="none" normalizeH="0" baseline="0" dirty="0">
                <a:ln>
                  <a:noFill/>
                </a:ln>
                <a:solidFill>
                  <a:srgbClr val="548DD4"/>
                </a:solidFill>
                <a:effectLst/>
                <a:latin typeface="Arial" pitchFamily="34" charset="0"/>
                <a:ea typeface="Times New Roman" pitchFamily="18" charset="0"/>
                <a:cs typeface="Calibri" pitchFamily="34" charset="0"/>
              </a:rPr>
              <a:t>Senhor, a tua mina rendeu dez minas. </a:t>
            </a:r>
            <a:r>
              <a:rPr kumimoji="0" lang="pt-BR" sz="3200" b="0" i="0" u="none" strike="noStrike" cap="none" normalizeH="0" baseline="0" dirty="0">
                <a:ln>
                  <a:noFill/>
                </a:ln>
                <a:solidFill>
                  <a:srgbClr val="548DD4"/>
                </a:solidFill>
                <a:effectLst/>
                <a:latin typeface="Arial" pitchFamily="34" charset="0"/>
                <a:ea typeface="Times New Roman" pitchFamily="18" charset="0"/>
                <a:cs typeface="Calibri" pitchFamily="34" charset="0"/>
              </a:rPr>
              <a:t>17 E ele lhe disse: </a:t>
            </a:r>
            <a:r>
              <a:rPr kumimoji="0" lang="pt-BR" sz="3200" b="1" i="0" u="none" strike="noStrike" cap="none" normalizeH="0" baseline="0" dirty="0">
                <a:ln>
                  <a:noFill/>
                </a:ln>
                <a:solidFill>
                  <a:srgbClr val="548DD4"/>
                </a:solidFill>
                <a:effectLst/>
                <a:latin typeface="Arial" pitchFamily="34" charset="0"/>
                <a:ea typeface="Times New Roman" pitchFamily="18" charset="0"/>
                <a:cs typeface="Calibri" pitchFamily="34" charset="0"/>
              </a:rPr>
              <a:t>Bem está, servo bom, porque no mínimo foste fiel, sobre </a:t>
            </a:r>
            <a:r>
              <a:rPr kumimoji="0" lang="pt-BR" sz="3200" b="1" i="0" u="sng" strike="noStrike" cap="none" normalizeH="0" baseline="0" dirty="0">
                <a:ln>
                  <a:noFill/>
                </a:ln>
                <a:solidFill>
                  <a:srgbClr val="548DD4"/>
                </a:solidFill>
                <a:effectLst/>
                <a:latin typeface="Arial" pitchFamily="34" charset="0"/>
                <a:ea typeface="Times New Roman" pitchFamily="18" charset="0"/>
                <a:cs typeface="Calibri" pitchFamily="34" charset="0"/>
              </a:rPr>
              <a:t>dez</a:t>
            </a:r>
            <a:r>
              <a:rPr kumimoji="0" lang="pt-BR" sz="3200" b="1" i="0" u="none" strike="noStrike" cap="none" normalizeH="0" baseline="0" dirty="0">
                <a:ln>
                  <a:noFill/>
                </a:ln>
                <a:solidFill>
                  <a:srgbClr val="548DD4"/>
                </a:solidFill>
                <a:effectLst/>
                <a:latin typeface="Arial" pitchFamily="34" charset="0"/>
                <a:ea typeface="Times New Roman" pitchFamily="18" charset="0"/>
                <a:cs typeface="Calibri" pitchFamily="34" charset="0"/>
              </a:rPr>
              <a:t> cidades terás autoridade</a:t>
            </a:r>
            <a:r>
              <a:rPr kumimoji="0" lang="pt-BR" sz="2800" b="0" i="0" u="none" strike="noStrike" cap="none" normalizeH="0" baseline="0" dirty="0">
                <a:ln>
                  <a:noFill/>
                </a:ln>
                <a:solidFill>
                  <a:srgbClr val="548DD4"/>
                </a:solidFill>
                <a:effectLst/>
                <a:latin typeface="Arial" pitchFamily="34" charset="0"/>
                <a:ea typeface="Times New Roman" pitchFamily="18" charset="0"/>
                <a:cs typeface="Calibri" pitchFamily="34" charset="0"/>
              </a:rPr>
              <a:t>. </a:t>
            </a:r>
            <a:r>
              <a:rPr kumimoji="0" lang="pt-BR" sz="2000" b="0" i="0" u="none" strike="noStrike" cap="none" normalizeH="0" baseline="0" dirty="0">
                <a:ln>
                  <a:noFill/>
                </a:ln>
                <a:solidFill>
                  <a:srgbClr val="548DD4"/>
                </a:solidFill>
                <a:effectLst/>
                <a:latin typeface="Arial" pitchFamily="34" charset="0"/>
                <a:ea typeface="Times New Roman" pitchFamily="18" charset="0"/>
                <a:cs typeface="Calibri" pitchFamily="34" charset="0"/>
              </a:rPr>
              <a:t>18 E veio o segundo, dizendo: Senhor, a tua mina rendeu cinco minas. 19 E a este disse também: </a:t>
            </a:r>
            <a:r>
              <a:rPr kumimoji="0" lang="pt-BR" sz="3200" b="1" i="0" u="none" strike="noStrike" cap="none" normalizeH="0" baseline="0" dirty="0">
                <a:ln>
                  <a:noFill/>
                </a:ln>
                <a:solidFill>
                  <a:srgbClr val="548DD4"/>
                </a:solidFill>
                <a:effectLst/>
                <a:latin typeface="Arial" pitchFamily="34" charset="0"/>
                <a:ea typeface="Times New Roman" pitchFamily="18" charset="0"/>
                <a:cs typeface="Calibri" pitchFamily="34" charset="0"/>
              </a:rPr>
              <a:t>Sê tu também sobre </a:t>
            </a:r>
            <a:r>
              <a:rPr kumimoji="0" lang="pt-BR" sz="3200" b="1" i="0" u="sng" strike="noStrike" cap="none" normalizeH="0" baseline="0" dirty="0">
                <a:ln>
                  <a:noFill/>
                </a:ln>
                <a:solidFill>
                  <a:srgbClr val="548DD4"/>
                </a:solidFill>
                <a:effectLst/>
                <a:latin typeface="Arial" pitchFamily="34" charset="0"/>
                <a:ea typeface="Times New Roman" pitchFamily="18" charset="0"/>
                <a:cs typeface="Calibri" pitchFamily="34" charset="0"/>
              </a:rPr>
              <a:t>cinco</a:t>
            </a:r>
            <a:r>
              <a:rPr kumimoji="0" lang="pt-BR" sz="3200" b="1" i="0" u="none" strike="noStrike" cap="none" normalizeH="0" baseline="0" dirty="0">
                <a:ln>
                  <a:noFill/>
                </a:ln>
                <a:solidFill>
                  <a:srgbClr val="548DD4"/>
                </a:solidFill>
                <a:effectLst/>
                <a:latin typeface="Arial" pitchFamily="34" charset="0"/>
                <a:ea typeface="Times New Roman" pitchFamily="18" charset="0"/>
                <a:cs typeface="Calibri" pitchFamily="34" charset="0"/>
              </a:rPr>
              <a:t> cidades</a:t>
            </a:r>
            <a:r>
              <a:rPr kumimoji="0" lang="pt-BR" sz="3200" b="0" i="0" u="none" strike="noStrike" cap="none" normalizeH="0" baseline="0" dirty="0">
                <a:ln>
                  <a:noFill/>
                </a:ln>
                <a:solidFill>
                  <a:srgbClr val="548DD4"/>
                </a:solidFill>
                <a:effectLst/>
                <a:latin typeface="Arial" pitchFamily="34" charset="0"/>
                <a:ea typeface="Times New Roman" pitchFamily="18" charset="0"/>
                <a:cs typeface="Calibri" pitchFamily="34" charset="0"/>
              </a:rPr>
              <a:t>.” (Lucas 19:16-19 ACF)</a:t>
            </a:r>
            <a:endParaRPr kumimoji="0" lang="pt-BR" sz="3200" b="0" i="0" u="none" strike="noStrike" cap="none" normalizeH="0" baseline="0" dirty="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Rodapé 3"/>
          <p:cNvSpPr>
            <a:spLocks noGrp="1"/>
          </p:cNvSpPr>
          <p:nvPr>
            <p:ph type="ftr" sz="quarter" idx="11"/>
          </p:nvPr>
        </p:nvSpPr>
        <p:spPr/>
        <p:txBody>
          <a:bodyPr/>
          <a:lstStyle/>
          <a:p>
            <a:r>
              <a:rPr lang="pt-BR"/>
              <a:t>Iminentes Ressur. 1.2 e Arreb. 1; Bema.</a:t>
            </a:r>
          </a:p>
        </p:txBody>
      </p:sp>
      <p:sp>
        <p:nvSpPr>
          <p:cNvPr id="5" name="Espaço Reservado para Número de Slide 4"/>
          <p:cNvSpPr>
            <a:spLocks noGrp="1"/>
          </p:cNvSpPr>
          <p:nvPr>
            <p:ph type="sldNum" sz="quarter" idx="12"/>
          </p:nvPr>
        </p:nvSpPr>
        <p:spPr/>
        <p:txBody>
          <a:bodyPr/>
          <a:lstStyle/>
          <a:p>
            <a:fld id="{C2E94EA5-79C2-4A05-9B11-5522698CADF3}" type="slidenum">
              <a:rPr lang="pt-BR" smtClean="0"/>
              <a:t>5</a:t>
            </a:fld>
            <a:endParaRPr lang="pt-BR"/>
          </a:p>
        </p:txBody>
      </p:sp>
      <p:sp>
        <p:nvSpPr>
          <p:cNvPr id="7" name="Retângulo 6"/>
          <p:cNvSpPr/>
          <p:nvPr/>
        </p:nvSpPr>
        <p:spPr>
          <a:xfrm>
            <a:off x="214282" y="214290"/>
            <a:ext cx="8715436" cy="5816977"/>
          </a:xfrm>
          <a:prstGeom prst="rect">
            <a:avLst/>
          </a:prstGeom>
        </p:spPr>
        <p:txBody>
          <a:bodyPr wrap="square">
            <a:spAutoFit/>
          </a:bodyPr>
          <a:lstStyle/>
          <a:p>
            <a:r>
              <a:rPr lang="pt-BR" dirty="0"/>
              <a:t>   </a:t>
            </a:r>
            <a:r>
              <a:rPr lang="pt-BR" sz="2800" dirty="0">
                <a:solidFill>
                  <a:schemeClr val="bg2">
                    <a:lumMod val="40000"/>
                    <a:lumOff val="60000"/>
                  </a:schemeClr>
                </a:solidFill>
              </a:rPr>
              <a:t>“</a:t>
            </a:r>
            <a:r>
              <a:rPr lang="pt-BR" dirty="0">
                <a:solidFill>
                  <a:schemeClr val="bg2">
                    <a:lumMod val="40000"/>
                    <a:lumOff val="60000"/>
                  </a:schemeClr>
                </a:solidFill>
              </a:rPr>
              <a:t>1 ¶ Mas o Espírito expressamente diz que </a:t>
            </a:r>
            <a:r>
              <a:rPr lang="pt-BR" sz="2800" b="1" dirty="0">
                <a:solidFill>
                  <a:schemeClr val="bg2">
                    <a:lumMod val="40000"/>
                    <a:lumOff val="60000"/>
                  </a:schemeClr>
                </a:solidFill>
              </a:rPr>
              <a:t>nos últimos tempos </a:t>
            </a:r>
            <a:r>
              <a:rPr lang="pt-BR" sz="2800" b="1" u="sng" dirty="0">
                <a:solidFill>
                  <a:schemeClr val="bg2">
                    <a:lumMod val="40000"/>
                    <a:lumOff val="60000"/>
                  </a:schemeClr>
                </a:solidFill>
              </a:rPr>
              <a:t>apostatarão alguns da fé</a:t>
            </a:r>
            <a:r>
              <a:rPr lang="pt-BR" sz="2800" b="1" dirty="0">
                <a:solidFill>
                  <a:schemeClr val="bg2">
                    <a:lumMod val="40000"/>
                    <a:lumOff val="60000"/>
                  </a:schemeClr>
                </a:solidFill>
              </a:rPr>
              <a:t>, dando ouvidos a espíritos enganadores, e a doutrinas de demônios; 2 Pela hipocrisia de homens que falam mentiras, tendo cauterizada a sua própria consciência</a:t>
            </a:r>
            <a:r>
              <a:rPr lang="pt-BR" sz="2800" dirty="0">
                <a:solidFill>
                  <a:schemeClr val="bg2">
                    <a:lumMod val="40000"/>
                    <a:lumOff val="60000"/>
                  </a:schemeClr>
                </a:solidFill>
              </a:rPr>
              <a:t>;” (1Tm 4:1-2)</a:t>
            </a:r>
            <a:br>
              <a:rPr lang="pt-BR" sz="2800" dirty="0">
                <a:solidFill>
                  <a:schemeClr val="bg2">
                    <a:lumMod val="40000"/>
                    <a:lumOff val="60000"/>
                  </a:schemeClr>
                </a:solidFill>
              </a:rPr>
            </a:br>
            <a:br>
              <a:rPr lang="pt-BR" sz="2800" dirty="0">
                <a:solidFill>
                  <a:schemeClr val="bg2">
                    <a:lumMod val="40000"/>
                    <a:lumOff val="60000"/>
                  </a:schemeClr>
                </a:solidFill>
              </a:rPr>
            </a:br>
            <a:r>
              <a:rPr lang="pt-BR" sz="2800" dirty="0">
                <a:solidFill>
                  <a:schemeClr val="bg2">
                    <a:lumMod val="40000"/>
                    <a:lumOff val="60000"/>
                  </a:schemeClr>
                </a:solidFill>
              </a:rPr>
              <a:t>   “</a:t>
            </a:r>
            <a:r>
              <a:rPr lang="pt-BR" dirty="0">
                <a:solidFill>
                  <a:schemeClr val="bg2">
                    <a:lumMod val="40000"/>
                    <a:lumOff val="60000"/>
                  </a:schemeClr>
                </a:solidFill>
              </a:rPr>
              <a:t>1 ¶ Conjuro-te, pois, diante de Deus, e do Senhor Jesus Cristo, que há de julgar os vivos e os mortos, na sua vinda e no seu reino, 2 Que pregues a palavra, instes a tempo e fora de tempo, redarguas, repreendas, exortes, com toda a longanimidade e doutrina. 3 Porque </a:t>
            </a:r>
            <a:r>
              <a:rPr lang="pt-BR" sz="2800" b="1" dirty="0">
                <a:solidFill>
                  <a:schemeClr val="bg2">
                    <a:lumMod val="40000"/>
                    <a:lumOff val="60000"/>
                  </a:schemeClr>
                </a:solidFill>
              </a:rPr>
              <a:t>virá tempo em que </a:t>
            </a:r>
            <a:r>
              <a:rPr lang="pt-BR" sz="2800" b="1" u="sng" dirty="0">
                <a:solidFill>
                  <a:schemeClr val="bg2">
                    <a:lumMod val="40000"/>
                    <a:lumOff val="60000"/>
                  </a:schemeClr>
                </a:solidFill>
              </a:rPr>
              <a:t>não suportarão a sã doutrina</a:t>
            </a:r>
            <a:r>
              <a:rPr lang="pt-BR" sz="2800" b="1" dirty="0">
                <a:solidFill>
                  <a:schemeClr val="bg2">
                    <a:lumMod val="40000"/>
                    <a:lumOff val="60000"/>
                  </a:schemeClr>
                </a:solidFill>
              </a:rPr>
              <a:t>; mas, tendo comichão nos ouvidos, amontoarão para si doutores conforme as suas próprias concupiscências; 4 E desviarão os ouvidos da verdade, voltando às fábulas</a:t>
            </a:r>
            <a:r>
              <a:rPr lang="pt-BR" sz="2800" dirty="0">
                <a:solidFill>
                  <a:schemeClr val="bg2">
                    <a:lumMod val="40000"/>
                    <a:lumOff val="60000"/>
                  </a:schemeClr>
                </a:solidFill>
              </a:rPr>
              <a:t>.” (2Tm 4:1-4)</a:t>
            </a:r>
            <a:endParaRPr lang="pt-BR" dirty="0">
              <a:solidFill>
                <a:schemeClr val="bg2">
                  <a:lumMod val="40000"/>
                  <a:lumOff val="6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6</a:t>
            </a:fld>
            <a:endParaRPr lang="pt-BR"/>
          </a:p>
        </p:txBody>
      </p:sp>
      <p:sp>
        <p:nvSpPr>
          <p:cNvPr id="4" name="Retângulo 3"/>
          <p:cNvSpPr/>
          <p:nvPr/>
        </p:nvSpPr>
        <p:spPr>
          <a:xfrm>
            <a:off x="285720" y="214290"/>
            <a:ext cx="8572560" cy="5693866"/>
          </a:xfrm>
          <a:prstGeom prst="rect">
            <a:avLst/>
          </a:prstGeom>
        </p:spPr>
        <p:txBody>
          <a:bodyPr wrap="square">
            <a:spAutoFit/>
          </a:bodyPr>
          <a:lstStyle/>
          <a:p>
            <a:r>
              <a:rPr lang="pt-BR" dirty="0"/>
              <a:t> </a:t>
            </a:r>
            <a:r>
              <a:rPr lang="pt-BR" dirty="0">
                <a:solidFill>
                  <a:schemeClr val="bg2">
                    <a:lumMod val="40000"/>
                    <a:lumOff val="60000"/>
                  </a:schemeClr>
                </a:solidFill>
              </a:rPr>
              <a:t>  </a:t>
            </a:r>
            <a:r>
              <a:rPr lang="pt-BR" sz="2800" dirty="0">
                <a:solidFill>
                  <a:schemeClr val="bg2">
                    <a:lumMod val="40000"/>
                    <a:lumOff val="60000"/>
                  </a:schemeClr>
                </a:solidFill>
              </a:rPr>
              <a:t>“</a:t>
            </a:r>
            <a:r>
              <a:rPr lang="pt-BR" dirty="0">
                <a:solidFill>
                  <a:schemeClr val="bg2">
                    <a:lumMod val="40000"/>
                    <a:lumOff val="60000"/>
                  </a:schemeClr>
                </a:solidFill>
              </a:rPr>
              <a:t>1 ¶ Sabe, porém, isto: que </a:t>
            </a:r>
            <a:r>
              <a:rPr lang="pt-BR" sz="2800" b="1" u="sng" dirty="0">
                <a:solidFill>
                  <a:schemeClr val="bg2">
                    <a:lumMod val="40000"/>
                    <a:lumOff val="60000"/>
                  </a:schemeClr>
                </a:solidFill>
              </a:rPr>
              <a:t>nos últimos dias sobrevirão tempos trabalhosos</a:t>
            </a:r>
            <a:r>
              <a:rPr lang="pt-BR" sz="2800" b="1" dirty="0">
                <a:solidFill>
                  <a:schemeClr val="bg2">
                    <a:lumMod val="40000"/>
                    <a:lumOff val="60000"/>
                  </a:schemeClr>
                </a:solidFill>
              </a:rPr>
              <a:t>. 2 Porque haverá homens amantes de si mesmos, avarentos, presunçosos, soberbos, blasfemos, desobedientes a pais e mães, ingratos, profanos, 3 Sem afeto natural, irreconciliáveis, caluniadores, incontinentes, cruéis, sem amor para com os bons, 4 Traidores, obstinados, orgulhosos, mais amigos dos deleites do que amigos de Deus, 5 Tendo aparência de piedade, mas negando a eficácia dela</a:t>
            </a:r>
            <a:r>
              <a:rPr lang="pt-BR" b="1" dirty="0">
                <a:solidFill>
                  <a:schemeClr val="bg2">
                    <a:lumMod val="40000"/>
                    <a:lumOff val="60000"/>
                  </a:schemeClr>
                </a:solidFill>
              </a:rPr>
              <a:t>. Destes afasta-te</a:t>
            </a:r>
            <a:r>
              <a:rPr lang="pt-BR" dirty="0">
                <a:solidFill>
                  <a:schemeClr val="bg2">
                    <a:lumMod val="40000"/>
                    <a:lumOff val="60000"/>
                  </a:schemeClr>
                </a:solidFill>
              </a:rPr>
              <a:t>.</a:t>
            </a:r>
            <a:r>
              <a:rPr lang="pt-BR" sz="2800" dirty="0">
                <a:solidFill>
                  <a:schemeClr val="bg2">
                    <a:lumMod val="40000"/>
                    <a:lumOff val="60000"/>
                  </a:schemeClr>
                </a:solidFill>
              </a:rPr>
              <a:t>” (2Tm 3:1-5)</a:t>
            </a:r>
            <a:br>
              <a:rPr lang="pt-BR" sz="2800" dirty="0">
                <a:solidFill>
                  <a:schemeClr val="bg2">
                    <a:lumMod val="40000"/>
                    <a:lumOff val="60000"/>
                  </a:schemeClr>
                </a:solidFill>
              </a:rPr>
            </a:br>
            <a:br>
              <a:rPr lang="pt-BR" sz="2800" dirty="0">
                <a:solidFill>
                  <a:schemeClr val="bg2">
                    <a:lumMod val="40000"/>
                    <a:lumOff val="60000"/>
                  </a:schemeClr>
                </a:solidFill>
              </a:rPr>
            </a:br>
            <a:r>
              <a:rPr lang="pt-BR" sz="2800" dirty="0">
                <a:solidFill>
                  <a:schemeClr val="bg2">
                    <a:lumMod val="40000"/>
                    <a:lumOff val="60000"/>
                  </a:schemeClr>
                </a:solidFill>
              </a:rPr>
              <a:t>   “</a:t>
            </a:r>
            <a:r>
              <a:rPr lang="pt-BR" dirty="0">
                <a:solidFill>
                  <a:schemeClr val="bg2">
                    <a:lumMod val="40000"/>
                    <a:lumOff val="60000"/>
                  </a:schemeClr>
                </a:solidFill>
              </a:rPr>
              <a:t>Mas </a:t>
            </a:r>
            <a:r>
              <a:rPr lang="pt-BR" sz="2800" b="1" dirty="0">
                <a:solidFill>
                  <a:schemeClr val="bg2">
                    <a:lumMod val="40000"/>
                    <a:lumOff val="60000"/>
                  </a:schemeClr>
                </a:solidFill>
              </a:rPr>
              <a:t>os homens maus e enganadores irão de mal para pior, enganando e sendo enganados</a:t>
            </a:r>
            <a:r>
              <a:rPr lang="pt-BR" sz="2800" dirty="0">
                <a:solidFill>
                  <a:schemeClr val="bg2">
                    <a:lumMod val="40000"/>
                    <a:lumOff val="60000"/>
                  </a:schemeClr>
                </a:solidFill>
              </a:rPr>
              <a:t>.” (2Tm 3:13)</a:t>
            </a:r>
            <a:endParaRPr lang="pt-BR" dirty="0">
              <a:solidFill>
                <a:schemeClr val="bg2">
                  <a:lumMod val="40000"/>
                  <a:lumOff val="6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7</a:t>
            </a:fld>
            <a:endParaRPr lang="pt-BR"/>
          </a:p>
        </p:txBody>
      </p:sp>
      <p:sp>
        <p:nvSpPr>
          <p:cNvPr id="4" name="Retângulo 3"/>
          <p:cNvSpPr/>
          <p:nvPr/>
        </p:nvSpPr>
        <p:spPr>
          <a:xfrm>
            <a:off x="214282" y="214290"/>
            <a:ext cx="8715436" cy="6155531"/>
          </a:xfrm>
          <a:prstGeom prst="rect">
            <a:avLst/>
          </a:prstGeom>
        </p:spPr>
        <p:txBody>
          <a:bodyPr wrap="square">
            <a:spAutoFit/>
          </a:bodyPr>
          <a:lstStyle/>
          <a:p>
            <a:r>
              <a:rPr lang="pt-BR" sz="3200" dirty="0"/>
              <a:t>Note que os sinais de Mt 24,25 são para a </a:t>
            </a:r>
            <a:r>
              <a:rPr lang="pt-BR" sz="3200" u="sng" dirty="0"/>
              <a:t>2ª vinda do Cristo até a terra</a:t>
            </a:r>
            <a:r>
              <a:rPr lang="pt-BR" sz="3200" dirty="0"/>
              <a:t>, para julgar Israel e os gentios, e para reinar sobre todo o mundo. NÃO são sinais para o </a:t>
            </a:r>
            <a:r>
              <a:rPr lang="pt-BR" sz="3200" u="sng" dirty="0"/>
              <a:t>Arrebatamento</a:t>
            </a:r>
            <a:r>
              <a:rPr lang="pt-BR" sz="3200" dirty="0"/>
              <a:t> dos salvos desta dispensação. </a:t>
            </a:r>
            <a:br>
              <a:rPr lang="pt-BR" dirty="0"/>
            </a:br>
            <a:r>
              <a:rPr lang="pt-BR" dirty="0"/>
              <a:t>      Portanto, não devemos estar </a:t>
            </a:r>
            <a:r>
              <a:rPr lang="pt-BR" i="1" dirty="0"/>
              <a:t>temerosos</a:t>
            </a:r>
            <a:r>
              <a:rPr lang="pt-BR" dirty="0"/>
              <a:t> à espera para </a:t>
            </a:r>
            <a:r>
              <a:rPr lang="pt-BR" i="1" dirty="0"/>
              <a:t>ver</a:t>
            </a:r>
            <a:r>
              <a:rPr lang="pt-BR" dirty="0"/>
              <a:t> os </a:t>
            </a:r>
            <a:r>
              <a:rPr lang="pt-BR" i="1" dirty="0"/>
              <a:t>sinais</a:t>
            </a:r>
            <a:r>
              <a:rPr lang="pt-BR" dirty="0"/>
              <a:t> de aviso para, </a:t>
            </a:r>
            <a:r>
              <a:rPr lang="pt-BR" i="1" dirty="0"/>
              <a:t>só depois</a:t>
            </a:r>
            <a:r>
              <a:rPr lang="pt-BR" dirty="0"/>
              <a:t>, nos prepararmos, mas, sim, devemos estar </a:t>
            </a:r>
            <a:r>
              <a:rPr lang="pt-BR" i="1" dirty="0"/>
              <a:t>anelantes</a:t>
            </a:r>
            <a:r>
              <a:rPr lang="pt-BR" dirty="0"/>
              <a:t> de antecipação para </a:t>
            </a:r>
            <a:r>
              <a:rPr lang="pt-BR" i="1" dirty="0"/>
              <a:t>ouvir</a:t>
            </a:r>
            <a:r>
              <a:rPr lang="pt-BR" dirty="0"/>
              <a:t> o </a:t>
            </a:r>
            <a:r>
              <a:rPr lang="pt-BR" i="1" dirty="0"/>
              <a:t>som</a:t>
            </a:r>
            <a:r>
              <a:rPr lang="pt-BR" dirty="0"/>
              <a:t> da trombeta de Deus, que será </a:t>
            </a:r>
            <a:r>
              <a:rPr lang="pt-BR" i="1" dirty="0"/>
              <a:t>imediatamente</a:t>
            </a:r>
            <a:r>
              <a:rPr lang="pt-BR" dirty="0"/>
              <a:t> acompanhado do nosso Arrebatamento!...</a:t>
            </a:r>
            <a:br>
              <a:rPr lang="pt-BR" dirty="0"/>
            </a:br>
            <a:r>
              <a:rPr lang="pt-BR" dirty="0"/>
              <a:t>      Não queremos nos alongar. Provas bíblicas de que o Arrebatamento dos crentes desta dispensação das igrejas é </a:t>
            </a:r>
            <a:r>
              <a:rPr lang="pt-BR" i="1" dirty="0"/>
              <a:t>pré</a:t>
            </a:r>
            <a:r>
              <a:rPr lang="pt-BR" dirty="0"/>
              <a:t>-tribulacional são expostas, por exemplo, em:</a:t>
            </a:r>
            <a:br>
              <a:rPr lang="pt-BR" dirty="0"/>
            </a:br>
            <a:r>
              <a:rPr lang="pt-BR" u="sng" dirty="0">
                <a:solidFill>
                  <a:srgbClr val="FFFFFF"/>
                </a:solidFill>
                <a:hlinkClick r:id="rId2"/>
              </a:rPr>
              <a:t>http://solascriptura-tt.org/EscatologiaEDispensacoes/ArrebatamentoPreTribulacional-DCloud.htm</a:t>
            </a:r>
            <a:r>
              <a:rPr lang="pt-BR" dirty="0">
                <a:solidFill>
                  <a:srgbClr val="FFFFFF"/>
                </a:solidFill>
              </a:rPr>
              <a:t> </a:t>
            </a:r>
            <a:br>
              <a:rPr lang="pt-BR" dirty="0">
                <a:solidFill>
                  <a:srgbClr val="FFFFFF"/>
                </a:solidFill>
              </a:rPr>
            </a:br>
            <a:r>
              <a:rPr lang="pt-BR" u="sng" dirty="0">
                <a:solidFill>
                  <a:srgbClr val="FFFFFF"/>
                </a:solidFill>
                <a:hlinkClick r:id="rId3"/>
              </a:rPr>
              <a:t>http://solascriptura-tt.org/EscatologiaEDispensacoes/MuitosPretribulacionistasAntesDarby.AteMesmoEm373dC-Helio.htm</a:t>
            </a:r>
            <a:r>
              <a:rPr lang="pt-BR" dirty="0">
                <a:solidFill>
                  <a:srgbClr val="FFFFFF"/>
                </a:solidFill>
              </a:rPr>
              <a:t> </a:t>
            </a:r>
            <a:br>
              <a:rPr lang="pt-BR" dirty="0">
                <a:solidFill>
                  <a:srgbClr val="FFFFFF"/>
                </a:solidFill>
              </a:rPr>
            </a:br>
            <a:r>
              <a:rPr lang="pt-BR" u="sng" dirty="0">
                <a:solidFill>
                  <a:srgbClr val="FFFFFF"/>
                </a:solidFill>
                <a:hlinkClick r:id="rId4"/>
              </a:rPr>
              <a:t>http://solascriptura-tt.org/EscatologiaEDispensacoes/EscatologiaComVersos-CursoHelio.htm</a:t>
            </a:r>
            <a:endParaRPr lang="pt-BR" dirty="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8</a:t>
            </a:fld>
            <a:endParaRPr lang="pt-BR"/>
          </a:p>
        </p:txBody>
      </p:sp>
      <p:sp>
        <p:nvSpPr>
          <p:cNvPr id="6" name="Retângulo 5"/>
          <p:cNvSpPr/>
          <p:nvPr/>
        </p:nvSpPr>
        <p:spPr>
          <a:xfrm>
            <a:off x="285720" y="214290"/>
            <a:ext cx="8643998" cy="1631216"/>
          </a:xfrm>
          <a:prstGeom prst="rect">
            <a:avLst/>
          </a:prstGeom>
        </p:spPr>
        <p:txBody>
          <a:bodyPr wrap="square">
            <a:spAutoFit/>
          </a:bodyPr>
          <a:lstStyle/>
          <a:p>
            <a:pPr algn="ctr"/>
            <a:r>
              <a:rPr lang="pt-BR" sz="5000" u="sng" dirty="0">
                <a:solidFill>
                  <a:srgbClr val="FFFF00"/>
                </a:solidFill>
              </a:rPr>
              <a:t>1) RESSURREIÇÃO do 1º Tipo (seu 2º Grupo)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Rodapé 1"/>
          <p:cNvSpPr>
            <a:spLocks noGrp="1"/>
          </p:cNvSpPr>
          <p:nvPr>
            <p:ph type="ftr" sz="quarter" idx="11"/>
          </p:nvPr>
        </p:nvSpPr>
        <p:spPr/>
        <p:txBody>
          <a:bodyPr/>
          <a:lstStyle/>
          <a:p>
            <a:r>
              <a:rPr lang="pt-BR"/>
              <a:t>Iminentes Ressur. 1.2 e Arreb. 1; Bema.</a:t>
            </a:r>
          </a:p>
        </p:txBody>
      </p:sp>
      <p:sp>
        <p:nvSpPr>
          <p:cNvPr id="3" name="Espaço Reservado para Número de Slide 2"/>
          <p:cNvSpPr>
            <a:spLocks noGrp="1"/>
          </p:cNvSpPr>
          <p:nvPr>
            <p:ph type="sldNum" sz="quarter" idx="12"/>
          </p:nvPr>
        </p:nvSpPr>
        <p:spPr/>
        <p:txBody>
          <a:bodyPr/>
          <a:lstStyle/>
          <a:p>
            <a:fld id="{C2E94EA5-79C2-4A05-9B11-5522698CADF3}" type="slidenum">
              <a:rPr lang="pt-BR" smtClean="0"/>
              <a:t>9</a:t>
            </a:fld>
            <a:endParaRPr lang="pt-BR"/>
          </a:p>
        </p:txBody>
      </p:sp>
      <p:pic>
        <p:nvPicPr>
          <p:cNvPr id="1026" name="Picture 2" descr="645371_f520"/>
          <p:cNvPicPr>
            <a:picLocks noChangeAspect="1" noChangeArrowheads="1"/>
          </p:cNvPicPr>
          <p:nvPr/>
        </p:nvPicPr>
        <p:blipFill>
          <a:blip r:embed="rId2"/>
          <a:srcRect/>
          <a:stretch>
            <a:fillRect/>
          </a:stretch>
        </p:blipFill>
        <p:spPr bwMode="auto">
          <a:xfrm>
            <a:off x="0" y="0"/>
            <a:ext cx="8143900" cy="6109231"/>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1279</TotalTime>
  <Words>1277</Words>
  <Application>Microsoft Office PowerPoint</Application>
  <PresentationFormat>Apresentação na tela (4:3)</PresentationFormat>
  <Paragraphs>139</Paragraphs>
  <Slides>45</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45</vt:i4>
      </vt:variant>
    </vt:vector>
  </HeadingPairs>
  <TitlesOfParts>
    <vt:vector size="50" baseType="lpstr">
      <vt:lpstr>Arial</vt:lpstr>
      <vt:lpstr>Arial Black</vt:lpstr>
      <vt:lpstr>Calibri</vt:lpstr>
      <vt:lpstr>Times New Roman</vt:lpstr>
      <vt:lpstr>Tema do Office</vt:lpstr>
      <vt:lpstr>Iminentes 2ª Ressusseição Tipo 1 E Arrebatamento Dos Crentes De Entre As Igrejas. Julgamento Para Premiações Por Cristo  </vt:lpstr>
      <vt:lpstr>IMINENTES: </vt:lpstr>
      <vt:lpstr>1) Iminente Arrebatamento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Hélio Menezes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Cronologia dos Eventos Pós Arrebatamento dos Salvos da Dispensação das Igrejas  </dc:title>
  <dc:creator>Hmenezes</dc:creator>
  <cp:lastModifiedBy>Hélio de Menezes Silva</cp:lastModifiedBy>
  <cp:revision>26</cp:revision>
  <dcterms:created xsi:type="dcterms:W3CDTF">2011-05-28T17:53:23Z</dcterms:created>
  <dcterms:modified xsi:type="dcterms:W3CDTF">2018-02-11T17:40:04Z</dcterms:modified>
</cp:coreProperties>
</file>